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5" r:id="rId1"/>
    <p:sldMasterId id="2147484547" r:id="rId2"/>
  </p:sldMasterIdLst>
  <p:notesMasterIdLst>
    <p:notesMasterId r:id="rId28"/>
  </p:notesMasterIdLst>
  <p:handoutMasterIdLst>
    <p:handoutMasterId r:id="rId29"/>
  </p:handoutMasterIdLst>
  <p:sldIdLst>
    <p:sldId id="717" r:id="rId3"/>
    <p:sldId id="713" r:id="rId4"/>
    <p:sldId id="706" r:id="rId5"/>
    <p:sldId id="718" r:id="rId6"/>
    <p:sldId id="703" r:id="rId7"/>
    <p:sldId id="720" r:id="rId8"/>
    <p:sldId id="705" r:id="rId9"/>
    <p:sldId id="683" r:id="rId10"/>
    <p:sldId id="696" r:id="rId11"/>
    <p:sldId id="684" r:id="rId12"/>
    <p:sldId id="715" r:id="rId13"/>
    <p:sldId id="649" r:id="rId14"/>
    <p:sldId id="714" r:id="rId15"/>
    <p:sldId id="667" r:id="rId16"/>
    <p:sldId id="707" r:id="rId17"/>
    <p:sldId id="670" r:id="rId18"/>
    <p:sldId id="708" r:id="rId19"/>
    <p:sldId id="709" r:id="rId20"/>
    <p:sldId id="710" r:id="rId21"/>
    <p:sldId id="726" r:id="rId22"/>
    <p:sldId id="716" r:id="rId23"/>
    <p:sldId id="725" r:id="rId24"/>
    <p:sldId id="724" r:id="rId25"/>
    <p:sldId id="722" r:id="rId26"/>
    <p:sldId id="723" r:id="rId27"/>
  </p:sldIdLst>
  <p:sldSz cx="10160000" cy="5715000"/>
  <p:notesSz cx="6807200" cy="9939338"/>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orient="horz" pos="303" userDrawn="1">
          <p15:clr>
            <a:srgbClr val="A4A3A4"/>
          </p15:clr>
        </p15:guide>
        <p15:guide id="3" orient="horz" pos="3528" userDrawn="1">
          <p15:clr>
            <a:srgbClr val="A4A3A4"/>
          </p15:clr>
        </p15:guide>
        <p15:guide id="4" orient="horz" pos="480" userDrawn="1">
          <p15:clr>
            <a:srgbClr val="A4A3A4"/>
          </p15:clr>
        </p15:guide>
        <p15:guide id="5" orient="horz" pos="666" userDrawn="1">
          <p15:clr>
            <a:srgbClr val="A4A3A4"/>
          </p15:clr>
        </p15:guide>
        <p15:guide id="6" pos="3200" userDrawn="1">
          <p15:clr>
            <a:srgbClr val="A4A3A4"/>
          </p15:clr>
        </p15:guide>
        <p15:guide id="7" pos="328" userDrawn="1">
          <p15:clr>
            <a:srgbClr val="A4A3A4"/>
          </p15:clr>
        </p15:guide>
        <p15:guide id="8" pos="2091" userDrawn="1">
          <p15:clr>
            <a:srgbClr val="A4A3A4"/>
          </p15:clr>
        </p15:guide>
        <p15:guide id="9" pos="6040" userDrawn="1">
          <p15:clr>
            <a:srgbClr val="A4A3A4"/>
          </p15:clr>
        </p15:guide>
        <p15:guide id="10" pos="1844" userDrawn="1">
          <p15:clr>
            <a:srgbClr val="A4A3A4"/>
          </p15:clr>
        </p15:guide>
        <p15:guide id="11" pos="2198" userDrawn="1">
          <p15:clr>
            <a:srgbClr val="A4A3A4"/>
          </p15:clr>
        </p15:guide>
        <p15:guide id="12" pos="29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 Thom" initials="MT" lastIdx="74" clrIdx="0"/>
  <p:cmAuthor id="2" name="Jeremy Gray" initials="JG" lastIdx="7" clrIdx="1"/>
  <p:cmAuthor id="3" name="Hennie Bester" initials="HB" lastIdx="34" clrIdx="2">
    <p:extLst>
      <p:ext uri="{19B8F6BF-5375-455C-9EA6-DF929625EA0E}">
        <p15:presenceInfo xmlns:p15="http://schemas.microsoft.com/office/powerpoint/2012/main" userId="S-1-5-21-4059509594-3187596789-3613597746-1251" providerId="AD"/>
      </p:ext>
    </p:extLst>
  </p:cmAuthor>
  <p:cmAuthor id="4" name="David Saunders" initials="DS" lastIdx="6" clrIdx="3">
    <p:extLst>
      <p:ext uri="{19B8F6BF-5375-455C-9EA6-DF929625EA0E}">
        <p15:presenceInfo xmlns:p15="http://schemas.microsoft.com/office/powerpoint/2012/main" userId="S-1-5-21-4059509594-3187596789-3613597746-1187" providerId="AD"/>
      </p:ext>
    </p:extLst>
  </p:cmAuthor>
  <p:cmAuthor id="5" name="Albert van der Linden" initials="AvdL" lastIdx="2" clrIdx="4">
    <p:extLst>
      <p:ext uri="{19B8F6BF-5375-455C-9EA6-DF929625EA0E}">
        <p15:presenceInfo xmlns:p15="http://schemas.microsoft.com/office/powerpoint/2012/main" userId="S-1-5-21-4059509594-3187596789-3613597746-1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44447"/>
    <a:srgbClr val="62B9B8"/>
    <a:srgbClr val="7A6F6B"/>
    <a:srgbClr val="8A8C8E"/>
    <a:srgbClr val="FFFFFF"/>
    <a:srgbClr val="E9E9E9"/>
    <a:srgbClr val="FFD400"/>
    <a:srgbClr val="2C9692"/>
    <a:srgbClr val="E31A79"/>
    <a:srgbClr val="EAE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6" autoAdjust="0"/>
    <p:restoredTop sz="89617" autoAdjust="0"/>
  </p:normalViewPr>
  <p:slideViewPr>
    <p:cSldViewPr snapToGrid="0">
      <p:cViewPr varScale="1">
        <p:scale>
          <a:sx n="98" d="100"/>
          <a:sy n="98" d="100"/>
        </p:scale>
        <p:origin x="1278" y="90"/>
      </p:cViewPr>
      <p:guideLst>
        <p:guide orient="horz" pos="1800"/>
        <p:guide orient="horz" pos="303"/>
        <p:guide orient="horz" pos="3528"/>
        <p:guide orient="horz" pos="480"/>
        <p:guide orient="horz" pos="666"/>
        <p:guide pos="3200"/>
        <p:guide pos="328"/>
        <p:guide pos="2091"/>
        <p:guide pos="6040"/>
        <p:guide pos="1844"/>
        <p:guide pos="2198"/>
        <p:guide pos="2978"/>
      </p:guideLst>
    </p:cSldViewPr>
  </p:slideViewPr>
  <p:outlineViewPr>
    <p:cViewPr>
      <p:scale>
        <a:sx n="33" d="100"/>
        <a:sy n="33" d="100"/>
      </p:scale>
      <p:origin x="0" y="-5790"/>
    </p:cViewPr>
  </p:outlin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vid\AppData\Local\Microsoft\Windows\Temporary%20Internet%20Files\Content.Outlook\7I2HOEUX\Access%20vs%20Usage%20data%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Analysis!$F$1</c:f>
              <c:strCache>
                <c:ptCount val="1"/>
                <c:pt idx="0">
                  <c:v>Dormant account at FI (0 transactions)</c:v>
                </c:pt>
              </c:strCache>
            </c:strRef>
          </c:tx>
          <c:spPr>
            <a:solidFill>
              <a:srgbClr val="7A6F6B"/>
            </a:solidFill>
            <a:ln>
              <a:solidFill>
                <a:schemeClr val="tx1"/>
              </a:solidFill>
            </a:ln>
            <a:effectLst/>
          </c:spPr>
          <c:invertIfNegative val="0"/>
          <c:cat>
            <c:strRef>
              <c:f>Analysis!$A$2:$A$24</c:f>
              <c:strCache>
                <c:ptCount val="23"/>
                <c:pt idx="0">
                  <c:v>China</c:v>
                </c:pt>
                <c:pt idx="1">
                  <c:v>South Africa</c:v>
                </c:pt>
                <c:pt idx="2">
                  <c:v>Brazil</c:v>
                </c:pt>
                <c:pt idx="3">
                  <c:v>Turkey</c:v>
                </c:pt>
                <c:pt idx="4">
                  <c:v>Kenya</c:v>
                </c:pt>
                <c:pt idx="5">
                  <c:v>India</c:v>
                </c:pt>
                <c:pt idx="6">
                  <c:v>Nigeria</c:v>
                </c:pt>
                <c:pt idx="7">
                  <c:v>Rwanda</c:v>
                </c:pt>
                <c:pt idx="8">
                  <c:v>Mexico</c:v>
                </c:pt>
                <c:pt idx="9">
                  <c:v>Zambia</c:v>
                </c:pt>
                <c:pt idx="10">
                  <c:v>Indonesia</c:v>
                </c:pt>
                <c:pt idx="11">
                  <c:v>Colombia</c:v>
                </c:pt>
                <c:pt idx="12">
                  <c:v>Bangladesh</c:v>
                </c:pt>
                <c:pt idx="13">
                  <c:v>Philippines</c:v>
                </c:pt>
                <c:pt idx="14">
                  <c:v>Peru</c:v>
                </c:pt>
                <c:pt idx="15">
                  <c:v>Vietnam</c:v>
                </c:pt>
                <c:pt idx="16">
                  <c:v>Ethiopia</c:v>
                </c:pt>
                <c:pt idx="17">
                  <c:v>Tanzania</c:v>
                </c:pt>
                <c:pt idx="18">
                  <c:v>Myanmar</c:v>
                </c:pt>
                <c:pt idx="19">
                  <c:v>Egypt</c:v>
                </c:pt>
                <c:pt idx="20">
                  <c:v>DRC</c:v>
                </c:pt>
                <c:pt idx="21">
                  <c:v>Pakistan</c:v>
                </c:pt>
                <c:pt idx="22">
                  <c:v>Yemen</c:v>
                </c:pt>
              </c:strCache>
            </c:strRef>
          </c:cat>
          <c:val>
            <c:numRef>
              <c:f>Analysis!$F$2:$F$24</c:f>
              <c:numCache>
                <c:formatCode>0%</c:formatCode>
                <c:ptCount val="23"/>
                <c:pt idx="0">
                  <c:v>0.30628571428571427</c:v>
                </c:pt>
                <c:pt idx="1">
                  <c:v>1.5280135823429542E-2</c:v>
                </c:pt>
                <c:pt idx="2">
                  <c:v>3.2312925170068028E-2</c:v>
                </c:pt>
                <c:pt idx="3">
                  <c:v>0.11818181818181818</c:v>
                </c:pt>
                <c:pt idx="4">
                  <c:v>6.1784897025171627E-2</c:v>
                </c:pt>
                <c:pt idx="5">
                  <c:v>0.25655021834061137</c:v>
                </c:pt>
                <c:pt idx="6">
                  <c:v>5.3215077605321508E-2</c:v>
                </c:pt>
                <c:pt idx="7">
                  <c:v>2.4154589371980676E-2</c:v>
                </c:pt>
                <c:pt idx="8">
                  <c:v>2.6229508196721311E-2</c:v>
                </c:pt>
                <c:pt idx="9">
                  <c:v>3.9473684210526314E-2</c:v>
                </c:pt>
                <c:pt idx="10">
                  <c:v>0.20857142857142857</c:v>
                </c:pt>
                <c:pt idx="11">
                  <c:v>5.434782608695652E-2</c:v>
                </c:pt>
                <c:pt idx="12">
                  <c:v>0.1606425702811245</c:v>
                </c:pt>
                <c:pt idx="13">
                  <c:v>0.13114754098360656</c:v>
                </c:pt>
                <c:pt idx="14">
                  <c:v>5.6603773584905662E-2</c:v>
                </c:pt>
                <c:pt idx="15">
                  <c:v>0.17333333333333334</c:v>
                </c:pt>
                <c:pt idx="16">
                  <c:v>0.37073170731707317</c:v>
                </c:pt>
                <c:pt idx="17">
                  <c:v>0.1038961038961039</c:v>
                </c:pt>
                <c:pt idx="18">
                  <c:v>0.75862068965517238</c:v>
                </c:pt>
                <c:pt idx="19">
                  <c:v>0.11258278145695365</c:v>
                </c:pt>
                <c:pt idx="20">
                  <c:v>1.5267175572519083E-2</c:v>
                </c:pt>
                <c:pt idx="21">
                  <c:v>9.4117647058823528E-2</c:v>
                </c:pt>
                <c:pt idx="22">
                  <c:v>0.30666666666666664</c:v>
                </c:pt>
              </c:numCache>
            </c:numRef>
          </c:val>
          <c:extLst xmlns:c16r2="http://schemas.microsoft.com/office/drawing/2015/06/chart">
            <c:ext xmlns:c16="http://schemas.microsoft.com/office/drawing/2014/chart" uri="{C3380CC4-5D6E-409C-BE32-E72D297353CC}">
              <c16:uniqueId val="{00000000-F43D-4E70-925E-A7055FCDC7E5}"/>
            </c:ext>
          </c:extLst>
        </c:ser>
        <c:ser>
          <c:idx val="1"/>
          <c:order val="1"/>
          <c:tx>
            <c:strRef>
              <c:f>Analysis!$G$1</c:f>
              <c:strCache>
                <c:ptCount val="1"/>
                <c:pt idx="0">
                  <c:v>Mailbox account at FI (1 - 2 transactions)</c:v>
                </c:pt>
              </c:strCache>
            </c:strRef>
          </c:tx>
          <c:spPr>
            <a:solidFill>
              <a:srgbClr val="62B9B8"/>
            </a:solidFill>
            <a:ln>
              <a:solidFill>
                <a:schemeClr val="tx1"/>
              </a:solidFill>
            </a:ln>
            <a:effectLst/>
          </c:spPr>
          <c:invertIfNegative val="0"/>
          <c:cat>
            <c:strRef>
              <c:f>Analysis!$A$2:$A$24</c:f>
              <c:strCache>
                <c:ptCount val="23"/>
                <c:pt idx="0">
                  <c:v>China</c:v>
                </c:pt>
                <c:pt idx="1">
                  <c:v>South Africa</c:v>
                </c:pt>
                <c:pt idx="2">
                  <c:v>Brazil</c:v>
                </c:pt>
                <c:pt idx="3">
                  <c:v>Turkey</c:v>
                </c:pt>
                <c:pt idx="4">
                  <c:v>Kenya</c:v>
                </c:pt>
                <c:pt idx="5">
                  <c:v>India</c:v>
                </c:pt>
                <c:pt idx="6">
                  <c:v>Nigeria</c:v>
                </c:pt>
                <c:pt idx="7">
                  <c:v>Rwanda</c:v>
                </c:pt>
                <c:pt idx="8">
                  <c:v>Mexico</c:v>
                </c:pt>
                <c:pt idx="9">
                  <c:v>Zambia</c:v>
                </c:pt>
                <c:pt idx="10">
                  <c:v>Indonesia</c:v>
                </c:pt>
                <c:pt idx="11">
                  <c:v>Colombia</c:v>
                </c:pt>
                <c:pt idx="12">
                  <c:v>Bangladesh</c:v>
                </c:pt>
                <c:pt idx="13">
                  <c:v>Philippines</c:v>
                </c:pt>
                <c:pt idx="14">
                  <c:v>Peru</c:v>
                </c:pt>
                <c:pt idx="15">
                  <c:v>Vietnam</c:v>
                </c:pt>
                <c:pt idx="16">
                  <c:v>Ethiopia</c:v>
                </c:pt>
                <c:pt idx="17">
                  <c:v>Tanzania</c:v>
                </c:pt>
                <c:pt idx="18">
                  <c:v>Myanmar</c:v>
                </c:pt>
                <c:pt idx="19">
                  <c:v>Egypt</c:v>
                </c:pt>
                <c:pt idx="20">
                  <c:v>DRC</c:v>
                </c:pt>
                <c:pt idx="21">
                  <c:v>Pakistan</c:v>
                </c:pt>
                <c:pt idx="22">
                  <c:v>Yemen</c:v>
                </c:pt>
              </c:strCache>
            </c:strRef>
          </c:cat>
          <c:val>
            <c:numRef>
              <c:f>Analysis!$G$2:$G$24</c:f>
              <c:numCache>
                <c:formatCode>0%</c:formatCode>
                <c:ptCount val="23"/>
                <c:pt idx="0">
                  <c:v>0.50019047619047619</c:v>
                </c:pt>
                <c:pt idx="1">
                  <c:v>0.56366723259762308</c:v>
                </c:pt>
                <c:pt idx="2">
                  <c:v>0.71088435374149661</c:v>
                </c:pt>
                <c:pt idx="3">
                  <c:v>0.50681818181818183</c:v>
                </c:pt>
                <c:pt idx="4">
                  <c:v>0.62700228832951943</c:v>
                </c:pt>
                <c:pt idx="5">
                  <c:v>0.46288209606986902</c:v>
                </c:pt>
                <c:pt idx="6">
                  <c:v>0.38580931263858093</c:v>
                </c:pt>
                <c:pt idx="7">
                  <c:v>0.58695652173913049</c:v>
                </c:pt>
                <c:pt idx="8">
                  <c:v>0.5540983606557377</c:v>
                </c:pt>
                <c:pt idx="9">
                  <c:v>0.55592105263157898</c:v>
                </c:pt>
                <c:pt idx="10">
                  <c:v>0.5485714285714286</c:v>
                </c:pt>
                <c:pt idx="11">
                  <c:v>0.73550724637681164</c:v>
                </c:pt>
                <c:pt idx="12">
                  <c:v>0.6506024096385542</c:v>
                </c:pt>
                <c:pt idx="13">
                  <c:v>0.67622950819672134</c:v>
                </c:pt>
                <c:pt idx="14">
                  <c:v>0.65283018867924525</c:v>
                </c:pt>
                <c:pt idx="15">
                  <c:v>0.57777777777777772</c:v>
                </c:pt>
                <c:pt idx="16">
                  <c:v>0.49268292682926829</c:v>
                </c:pt>
                <c:pt idx="17">
                  <c:v>0.54545454545454541</c:v>
                </c:pt>
                <c:pt idx="18">
                  <c:v>0.21182266009852216</c:v>
                </c:pt>
                <c:pt idx="19">
                  <c:v>0.7483443708609272</c:v>
                </c:pt>
                <c:pt idx="20">
                  <c:v>0.62595419847328249</c:v>
                </c:pt>
                <c:pt idx="21">
                  <c:v>0.62352941176470589</c:v>
                </c:pt>
                <c:pt idx="22">
                  <c:v>0.61333333333333329</c:v>
                </c:pt>
              </c:numCache>
            </c:numRef>
          </c:val>
          <c:extLst xmlns:c16r2="http://schemas.microsoft.com/office/drawing/2015/06/chart">
            <c:ext xmlns:c16="http://schemas.microsoft.com/office/drawing/2014/chart" uri="{C3380CC4-5D6E-409C-BE32-E72D297353CC}">
              <c16:uniqueId val="{00000001-F43D-4E70-925E-A7055FCDC7E5}"/>
            </c:ext>
          </c:extLst>
        </c:ser>
        <c:ser>
          <c:idx val="2"/>
          <c:order val="2"/>
          <c:tx>
            <c:strRef>
              <c:f>Analysis!$H$1</c:f>
              <c:strCache>
                <c:ptCount val="1"/>
                <c:pt idx="0">
                  <c:v>Used account at FI (&gt; 3 transactions)</c:v>
                </c:pt>
              </c:strCache>
            </c:strRef>
          </c:tx>
          <c:spPr>
            <a:solidFill>
              <a:srgbClr val="FFD400"/>
            </a:solidFill>
            <a:ln>
              <a:solidFill>
                <a:schemeClr val="tx1"/>
              </a:solidFill>
            </a:ln>
            <a:effectLst/>
          </c:spPr>
          <c:invertIfNegative val="0"/>
          <c:cat>
            <c:strRef>
              <c:f>Analysis!$A$2:$A$24</c:f>
              <c:strCache>
                <c:ptCount val="23"/>
                <c:pt idx="0">
                  <c:v>China</c:v>
                </c:pt>
                <c:pt idx="1">
                  <c:v>South Africa</c:v>
                </c:pt>
                <c:pt idx="2">
                  <c:v>Brazil</c:v>
                </c:pt>
                <c:pt idx="3">
                  <c:v>Turkey</c:v>
                </c:pt>
                <c:pt idx="4">
                  <c:v>Kenya</c:v>
                </c:pt>
                <c:pt idx="5">
                  <c:v>India</c:v>
                </c:pt>
                <c:pt idx="6">
                  <c:v>Nigeria</c:v>
                </c:pt>
                <c:pt idx="7">
                  <c:v>Rwanda</c:v>
                </c:pt>
                <c:pt idx="8">
                  <c:v>Mexico</c:v>
                </c:pt>
                <c:pt idx="9">
                  <c:v>Zambia</c:v>
                </c:pt>
                <c:pt idx="10">
                  <c:v>Indonesia</c:v>
                </c:pt>
                <c:pt idx="11">
                  <c:v>Colombia</c:v>
                </c:pt>
                <c:pt idx="12">
                  <c:v>Bangladesh</c:v>
                </c:pt>
                <c:pt idx="13">
                  <c:v>Philippines</c:v>
                </c:pt>
                <c:pt idx="14">
                  <c:v>Peru</c:v>
                </c:pt>
                <c:pt idx="15">
                  <c:v>Vietnam</c:v>
                </c:pt>
                <c:pt idx="16">
                  <c:v>Ethiopia</c:v>
                </c:pt>
                <c:pt idx="17">
                  <c:v>Tanzania</c:v>
                </c:pt>
                <c:pt idx="18">
                  <c:v>Myanmar</c:v>
                </c:pt>
                <c:pt idx="19">
                  <c:v>Egypt</c:v>
                </c:pt>
                <c:pt idx="20">
                  <c:v>DRC</c:v>
                </c:pt>
                <c:pt idx="21">
                  <c:v>Pakistan</c:v>
                </c:pt>
                <c:pt idx="22">
                  <c:v>Yemen</c:v>
                </c:pt>
              </c:strCache>
            </c:strRef>
          </c:cat>
          <c:val>
            <c:numRef>
              <c:f>Analysis!$H$2:$H$24</c:f>
              <c:numCache>
                <c:formatCode>0%</c:formatCode>
                <c:ptCount val="23"/>
                <c:pt idx="0">
                  <c:v>0.13257142857142856</c:v>
                </c:pt>
                <c:pt idx="1">
                  <c:v>0.40407470288624786</c:v>
                </c:pt>
                <c:pt idx="2">
                  <c:v>0.25</c:v>
                </c:pt>
                <c:pt idx="3">
                  <c:v>0.34772727272727272</c:v>
                </c:pt>
                <c:pt idx="4">
                  <c:v>0.30663615560640733</c:v>
                </c:pt>
                <c:pt idx="5">
                  <c:v>0.23799126637554585</c:v>
                </c:pt>
                <c:pt idx="6">
                  <c:v>0.5432372505543237</c:v>
                </c:pt>
                <c:pt idx="7">
                  <c:v>0.3888888888888889</c:v>
                </c:pt>
                <c:pt idx="8">
                  <c:v>0.38688524590163936</c:v>
                </c:pt>
                <c:pt idx="9">
                  <c:v>0.39473684210526316</c:v>
                </c:pt>
                <c:pt idx="10">
                  <c:v>0.23142857142857143</c:v>
                </c:pt>
                <c:pt idx="11">
                  <c:v>0.19565217391304349</c:v>
                </c:pt>
                <c:pt idx="12">
                  <c:v>0.18072289156626506</c:v>
                </c:pt>
                <c:pt idx="13">
                  <c:v>0.18032786885245902</c:v>
                </c:pt>
                <c:pt idx="14">
                  <c:v>0.27924528301886792</c:v>
                </c:pt>
                <c:pt idx="15">
                  <c:v>0.21777777777777776</c:v>
                </c:pt>
                <c:pt idx="16">
                  <c:v>7.8048780487804878E-2</c:v>
                </c:pt>
                <c:pt idx="17">
                  <c:v>0.31818181818181818</c:v>
                </c:pt>
                <c:pt idx="18">
                  <c:v>2.9556650246305417E-2</c:v>
                </c:pt>
                <c:pt idx="19">
                  <c:v>0.11258278145695365</c:v>
                </c:pt>
                <c:pt idx="20">
                  <c:v>0.35877862595419846</c:v>
                </c:pt>
                <c:pt idx="21">
                  <c:v>0.28235294117647058</c:v>
                </c:pt>
                <c:pt idx="22">
                  <c:v>6.6666666666666666E-2</c:v>
                </c:pt>
              </c:numCache>
            </c:numRef>
          </c:val>
          <c:extLst xmlns:c16r2="http://schemas.microsoft.com/office/drawing/2015/06/chart">
            <c:ext xmlns:c16="http://schemas.microsoft.com/office/drawing/2014/chart" uri="{C3380CC4-5D6E-409C-BE32-E72D297353CC}">
              <c16:uniqueId val="{00000002-F43D-4E70-925E-A7055FCDC7E5}"/>
            </c:ext>
          </c:extLst>
        </c:ser>
        <c:dLbls>
          <c:showLegendKey val="0"/>
          <c:showVal val="0"/>
          <c:showCatName val="0"/>
          <c:showSerName val="0"/>
          <c:showPercent val="0"/>
          <c:showBubbleSize val="0"/>
        </c:dLbls>
        <c:gapWidth val="25"/>
        <c:overlap val="100"/>
        <c:axId val="581557920"/>
        <c:axId val="581558480"/>
      </c:barChart>
      <c:catAx>
        <c:axId val="58155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7A6F6B"/>
                </a:solidFill>
                <a:latin typeface="Arial" panose="020B0604020202020204" pitchFamily="34" charset="0"/>
                <a:ea typeface="+mn-ea"/>
                <a:cs typeface="Arial" panose="020B0604020202020204" pitchFamily="34" charset="0"/>
              </a:defRPr>
            </a:pPr>
            <a:endParaRPr lang="en-US"/>
          </a:p>
        </c:txPr>
        <c:crossAx val="581558480"/>
        <c:crosses val="autoZero"/>
        <c:auto val="1"/>
        <c:lblAlgn val="ctr"/>
        <c:lblOffset val="100"/>
        <c:noMultiLvlLbl val="0"/>
      </c:catAx>
      <c:valAx>
        <c:axId val="5815584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7A6F6B"/>
                    </a:solidFill>
                    <a:latin typeface="Arial" panose="020B0604020202020204" pitchFamily="34" charset="0"/>
                    <a:ea typeface="+mn-ea"/>
                    <a:cs typeface="Arial" panose="020B0604020202020204" pitchFamily="34" charset="0"/>
                  </a:defRPr>
                </a:pPr>
                <a:r>
                  <a:rPr lang="en-ZA" dirty="0"/>
                  <a:t>% of adults with an account at a formal financial institution</a:t>
                </a:r>
                <a:endParaRPr lang="en-US" dirty="0"/>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rgbClr val="7A6F6B"/>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7A6F6B"/>
                </a:solidFill>
                <a:latin typeface="Arial" panose="020B0604020202020204" pitchFamily="34" charset="0"/>
                <a:ea typeface="+mn-ea"/>
                <a:cs typeface="Arial" panose="020B0604020202020204" pitchFamily="34" charset="0"/>
              </a:defRPr>
            </a:pPr>
            <a:endParaRPr lang="en-US"/>
          </a:p>
        </c:txPr>
        <c:crossAx val="581557920"/>
        <c:crosses val="autoZero"/>
        <c:crossBetween val="between"/>
      </c:valAx>
      <c:spPr>
        <a:noFill/>
        <a:ln>
          <a:noFill/>
        </a:ln>
        <a:effectLst/>
      </c:spPr>
    </c:plotArea>
    <c:legend>
      <c:legendPos val="t"/>
      <c:layout>
        <c:manualLayout>
          <c:xMode val="edge"/>
          <c:yMode val="edge"/>
          <c:x val="3.9411933082286389E-2"/>
          <c:y val="2.7295769679027859E-2"/>
          <c:w val="0.94021702148342556"/>
          <c:h val="0.10111464584027829"/>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7A6F6B"/>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solidFill>
            <a:srgbClr val="7A6F6B"/>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31244531933508E-2"/>
          <c:y val="0.18964112674182182"/>
          <c:w val="0.9001916253523865"/>
          <c:h val="0.46308897283530703"/>
        </c:manualLayout>
      </c:layout>
      <c:barChart>
        <c:barDir val="col"/>
        <c:grouping val="stacked"/>
        <c:varyColors val="0"/>
        <c:ser>
          <c:idx val="0"/>
          <c:order val="0"/>
          <c:tx>
            <c:strRef>
              <c:f>'Use case overview'!$C$21</c:f>
              <c:strCache>
                <c:ptCount val="1"/>
                <c:pt idx="0">
                  <c:v>Use savings</c:v>
                </c:pt>
              </c:strCache>
            </c:strRef>
          </c:tx>
          <c:spPr>
            <a:solidFill>
              <a:srgbClr val="7A6F6B"/>
            </a:solidFill>
            <a:ln>
              <a:solidFill>
                <a:sysClr val="windowText" lastClr="000000"/>
              </a:solidFill>
            </a:ln>
            <a:effectLst/>
          </c:spPr>
          <c:invertIfNegative val="0"/>
          <c:cat>
            <c:strRef>
              <c:f>'Use case overview'!$B$22:$B$31</c:f>
              <c:strCache>
                <c:ptCount val="10"/>
                <c:pt idx="0">
                  <c:v>Investment in Business</c:v>
                </c:pt>
                <c:pt idx="1">
                  <c:v>Education</c:v>
                </c:pt>
                <c:pt idx="2">
                  <c:v>Asset accumulation</c:v>
                </c:pt>
                <c:pt idx="3">
                  <c:v>Farming inputs</c:v>
                </c:pt>
                <c:pt idx="4">
                  <c:v>Resilience</c:v>
                </c:pt>
                <c:pt idx="5">
                  <c:v>Liquidity</c:v>
                </c:pt>
                <c:pt idx="6">
                  <c:v>RCTV</c:v>
                </c:pt>
                <c:pt idx="7">
                  <c:v>RDTV</c:v>
                </c:pt>
                <c:pt idx="8">
                  <c:v>Bill payment</c:v>
                </c:pt>
                <c:pt idx="9">
                  <c:v>Local payment</c:v>
                </c:pt>
              </c:strCache>
            </c:strRef>
          </c:cat>
          <c:val>
            <c:numRef>
              <c:f>'Use case overview'!$C$22:$C$31</c:f>
              <c:numCache>
                <c:formatCode>0%</c:formatCode>
                <c:ptCount val="10"/>
                <c:pt idx="0">
                  <c:v>3.4468420730650991E-2</c:v>
                </c:pt>
                <c:pt idx="1">
                  <c:v>6.7838526554235654E-2</c:v>
                </c:pt>
                <c:pt idx="2">
                  <c:v>0.10488035457104257</c:v>
                </c:pt>
                <c:pt idx="3">
                  <c:v>6.2886246936181667E-2</c:v>
                </c:pt>
                <c:pt idx="4">
                  <c:v>0.3835737600504962</c:v>
                </c:pt>
                <c:pt idx="5">
                  <c:v>8.4917151836747293E-2</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8CBC-4EE4-95CA-4A9951BBDDDA}"/>
            </c:ext>
          </c:extLst>
        </c:ser>
        <c:ser>
          <c:idx val="1"/>
          <c:order val="1"/>
          <c:tx>
            <c:strRef>
              <c:f>'Use case overview'!$D$21</c:f>
              <c:strCache>
                <c:ptCount val="1"/>
                <c:pt idx="0">
                  <c:v>Borrow</c:v>
                </c:pt>
              </c:strCache>
            </c:strRef>
          </c:tx>
          <c:spPr>
            <a:solidFill>
              <a:srgbClr val="E9E9E9"/>
            </a:solidFill>
            <a:ln>
              <a:solidFill>
                <a:sysClr val="windowText" lastClr="000000"/>
              </a:solidFill>
            </a:ln>
            <a:effectLst/>
          </c:spPr>
          <c:invertIfNegative val="0"/>
          <c:cat>
            <c:strRef>
              <c:f>'Use case overview'!$B$22:$B$31</c:f>
              <c:strCache>
                <c:ptCount val="10"/>
                <c:pt idx="0">
                  <c:v>Investment in Business</c:v>
                </c:pt>
                <c:pt idx="1">
                  <c:v>Education</c:v>
                </c:pt>
                <c:pt idx="2">
                  <c:v>Asset accumulation</c:v>
                </c:pt>
                <c:pt idx="3">
                  <c:v>Farming inputs</c:v>
                </c:pt>
                <c:pt idx="4">
                  <c:v>Resilience</c:v>
                </c:pt>
                <c:pt idx="5">
                  <c:v>Liquidity</c:v>
                </c:pt>
                <c:pt idx="6">
                  <c:v>RCTV</c:v>
                </c:pt>
                <c:pt idx="7">
                  <c:v>RDTV</c:v>
                </c:pt>
                <c:pt idx="8">
                  <c:v>Bill payment</c:v>
                </c:pt>
                <c:pt idx="9">
                  <c:v>Local payment</c:v>
                </c:pt>
              </c:strCache>
            </c:strRef>
          </c:cat>
          <c:val>
            <c:numRef>
              <c:f>'Use case overview'!$D$22:$D$31</c:f>
              <c:numCache>
                <c:formatCode>0%</c:formatCode>
                <c:ptCount val="10"/>
                <c:pt idx="0">
                  <c:v>2.7570791570018576E-3</c:v>
                </c:pt>
                <c:pt idx="1">
                  <c:v>7.7665043112147614E-2</c:v>
                </c:pt>
                <c:pt idx="2">
                  <c:v>0.1044119555665584</c:v>
                </c:pt>
                <c:pt idx="3">
                  <c:v>2.970896084315823E-2</c:v>
                </c:pt>
                <c:pt idx="4">
                  <c:v>4.5583070284721416E-2</c:v>
                </c:pt>
                <c:pt idx="5">
                  <c:v>8.7707534920525104E-2</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1-8CBC-4EE4-95CA-4A9951BBDDDA}"/>
            </c:ext>
          </c:extLst>
        </c:ser>
        <c:ser>
          <c:idx val="2"/>
          <c:order val="2"/>
          <c:tx>
            <c:strRef>
              <c:f>'Use case overview'!$E$21</c:f>
              <c:strCache>
                <c:ptCount val="1"/>
                <c:pt idx="0">
                  <c:v>Use payment devices</c:v>
                </c:pt>
              </c:strCache>
            </c:strRef>
          </c:tx>
          <c:spPr>
            <a:solidFill>
              <a:srgbClr val="62B9B8"/>
            </a:solidFill>
            <a:ln>
              <a:solidFill>
                <a:sysClr val="windowText" lastClr="000000"/>
              </a:solidFill>
            </a:ln>
            <a:effectLst/>
          </c:spPr>
          <c:invertIfNegative val="0"/>
          <c:cat>
            <c:strRef>
              <c:f>'Use case overview'!$B$22:$B$31</c:f>
              <c:strCache>
                <c:ptCount val="10"/>
                <c:pt idx="0">
                  <c:v>Investment in Business</c:v>
                </c:pt>
                <c:pt idx="1">
                  <c:v>Education</c:v>
                </c:pt>
                <c:pt idx="2">
                  <c:v>Asset accumulation</c:v>
                </c:pt>
                <c:pt idx="3">
                  <c:v>Farming inputs</c:v>
                </c:pt>
                <c:pt idx="4">
                  <c:v>Resilience</c:v>
                </c:pt>
                <c:pt idx="5">
                  <c:v>Liquidity</c:v>
                </c:pt>
                <c:pt idx="6">
                  <c:v>RCTV</c:v>
                </c:pt>
                <c:pt idx="7">
                  <c:v>RDTV</c:v>
                </c:pt>
                <c:pt idx="8">
                  <c:v>Bill payment</c:v>
                </c:pt>
                <c:pt idx="9">
                  <c:v>Local payment</c:v>
                </c:pt>
              </c:strCache>
            </c:strRef>
          </c:cat>
          <c:val>
            <c:numRef>
              <c:f>'Use case overview'!$E$22:$E$31</c:f>
              <c:numCache>
                <c:formatCode>0%</c:formatCode>
                <c:ptCount val="10"/>
                <c:pt idx="0">
                  <c:v>0</c:v>
                </c:pt>
                <c:pt idx="1">
                  <c:v>6.1602687869880844E-2</c:v>
                </c:pt>
                <c:pt idx="2">
                  <c:v>1.2505553036717793E-2</c:v>
                </c:pt>
                <c:pt idx="3">
                  <c:v>0.19618385597152271</c:v>
                </c:pt>
                <c:pt idx="4">
                  <c:v>1.0777751032993471E-2</c:v>
                </c:pt>
                <c:pt idx="5">
                  <c:v>0.21549127151247854</c:v>
                </c:pt>
                <c:pt idx="6">
                  <c:v>1.1086205427768213E-2</c:v>
                </c:pt>
                <c:pt idx="7">
                  <c:v>0.30373652906189269</c:v>
                </c:pt>
                <c:pt idx="8">
                  <c:v>0.86152513117173224</c:v>
                </c:pt>
                <c:pt idx="9">
                  <c:v>0.96204024143488753</c:v>
                </c:pt>
              </c:numCache>
            </c:numRef>
          </c:val>
          <c:extLst xmlns:c16r2="http://schemas.microsoft.com/office/drawing/2015/06/chart">
            <c:ext xmlns:c16="http://schemas.microsoft.com/office/drawing/2014/chart" uri="{C3380CC4-5D6E-409C-BE32-E72D297353CC}">
              <c16:uniqueId val="{00000002-8CBC-4EE4-95CA-4A9951BBDDDA}"/>
            </c:ext>
          </c:extLst>
        </c:ser>
        <c:ser>
          <c:idx val="3"/>
          <c:order val="3"/>
          <c:tx>
            <c:strRef>
              <c:f>'Use case overview'!$F$21</c:f>
              <c:strCache>
                <c:ptCount val="1"/>
                <c:pt idx="0">
                  <c:v>Use insurance</c:v>
                </c:pt>
              </c:strCache>
            </c:strRef>
          </c:tx>
          <c:spPr>
            <a:solidFill>
              <a:srgbClr val="E31A79"/>
            </a:solidFill>
            <a:ln>
              <a:solidFill>
                <a:sysClr val="windowText" lastClr="000000"/>
              </a:solidFill>
            </a:ln>
            <a:effectLst/>
          </c:spPr>
          <c:invertIfNegative val="0"/>
          <c:dPt>
            <c:idx val="7"/>
            <c:invertIfNegative val="0"/>
            <c:bubble3D val="0"/>
            <c:spPr>
              <a:solidFill>
                <a:srgbClr val="E31A79"/>
              </a:solidFill>
              <a:ln>
                <a:solidFill>
                  <a:sysClr val="windowText" lastClr="000000"/>
                </a:solidFill>
              </a:ln>
              <a:effectLst/>
            </c:spPr>
            <c:extLst xmlns:c16r2="http://schemas.microsoft.com/office/drawing/2015/06/chart">
              <c:ext xmlns:c16="http://schemas.microsoft.com/office/drawing/2014/chart" uri="{C3380CC4-5D6E-409C-BE32-E72D297353CC}">
                <c16:uniqueId val="{00000004-8CBC-4EE4-95CA-4A9951BBDDDA}"/>
              </c:ext>
            </c:extLst>
          </c:dPt>
          <c:cat>
            <c:strRef>
              <c:f>'Use case overview'!$B$22:$B$31</c:f>
              <c:strCache>
                <c:ptCount val="10"/>
                <c:pt idx="0">
                  <c:v>Investment in Business</c:v>
                </c:pt>
                <c:pt idx="1">
                  <c:v>Education</c:v>
                </c:pt>
                <c:pt idx="2">
                  <c:v>Asset accumulation</c:v>
                </c:pt>
                <c:pt idx="3">
                  <c:v>Farming inputs</c:v>
                </c:pt>
                <c:pt idx="4">
                  <c:v>Resilience</c:v>
                </c:pt>
                <c:pt idx="5">
                  <c:v>Liquidity</c:v>
                </c:pt>
                <c:pt idx="6">
                  <c:v>RCTV</c:v>
                </c:pt>
                <c:pt idx="7">
                  <c:v>RDTV</c:v>
                </c:pt>
                <c:pt idx="8">
                  <c:v>Bill payment</c:v>
                </c:pt>
                <c:pt idx="9">
                  <c:v>Local payment</c:v>
                </c:pt>
              </c:strCache>
            </c:strRef>
          </c:cat>
          <c:val>
            <c:numRef>
              <c:f>'Use case overview'!$F$22:$F$31</c:f>
              <c:numCache>
                <c:formatCode>0%</c:formatCode>
                <c:ptCount val="10"/>
                <c:pt idx="0">
                  <c:v>0</c:v>
                </c:pt>
                <c:pt idx="1">
                  <c:v>0</c:v>
                </c:pt>
                <c:pt idx="2">
                  <c:v>0</c:v>
                </c:pt>
                <c:pt idx="3">
                  <c:v>0</c:v>
                </c:pt>
                <c:pt idx="4">
                  <c:v>4.1557154398148013E-2</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5-8CBC-4EE4-95CA-4A9951BBDDDA}"/>
            </c:ext>
          </c:extLst>
        </c:ser>
        <c:ser>
          <c:idx val="4"/>
          <c:order val="4"/>
          <c:tx>
            <c:strRef>
              <c:f>'Use case overview'!$G$21</c:f>
              <c:strCache>
                <c:ptCount val="1"/>
                <c:pt idx="0">
                  <c:v>Use multiple financial devices</c:v>
                </c:pt>
              </c:strCache>
            </c:strRef>
          </c:tx>
          <c:spPr>
            <a:solidFill>
              <a:srgbClr val="FFD400"/>
            </a:solidFill>
            <a:ln>
              <a:solidFill>
                <a:sysClr val="windowText" lastClr="000000"/>
              </a:solidFill>
            </a:ln>
            <a:effectLst/>
          </c:spPr>
          <c:invertIfNegative val="0"/>
          <c:cat>
            <c:strRef>
              <c:f>'Use case overview'!$B$22:$B$31</c:f>
              <c:strCache>
                <c:ptCount val="10"/>
                <c:pt idx="0">
                  <c:v>Investment in Business</c:v>
                </c:pt>
                <c:pt idx="1">
                  <c:v>Education</c:v>
                </c:pt>
                <c:pt idx="2">
                  <c:v>Asset accumulation</c:v>
                </c:pt>
                <c:pt idx="3">
                  <c:v>Farming inputs</c:v>
                </c:pt>
                <c:pt idx="4">
                  <c:v>Resilience</c:v>
                </c:pt>
                <c:pt idx="5">
                  <c:v>Liquidity</c:v>
                </c:pt>
                <c:pt idx="6">
                  <c:v>RCTV</c:v>
                </c:pt>
                <c:pt idx="7">
                  <c:v>RDTV</c:v>
                </c:pt>
                <c:pt idx="8">
                  <c:v>Bill payment</c:v>
                </c:pt>
                <c:pt idx="9">
                  <c:v>Local payment</c:v>
                </c:pt>
              </c:strCache>
            </c:strRef>
          </c:cat>
          <c:val>
            <c:numRef>
              <c:f>'Use case overview'!$G$22:$G$31</c:f>
              <c:numCache>
                <c:formatCode>0%</c:formatCode>
                <c:ptCount val="10"/>
                <c:pt idx="0">
                  <c:v>1.0319929241305102E-4</c:v>
                </c:pt>
                <c:pt idx="1">
                  <c:v>3.7230359688126595E-2</c:v>
                </c:pt>
                <c:pt idx="2">
                  <c:v>2.9550588521837371E-2</c:v>
                </c:pt>
                <c:pt idx="3">
                  <c:v>4.2899888681982093E-2</c:v>
                </c:pt>
                <c:pt idx="4">
                  <c:v>0.11187903899446726</c:v>
                </c:pt>
                <c:pt idx="5">
                  <c:v>0.18622498131835524</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6-8CBC-4EE4-95CA-4A9951BBDDDA}"/>
            </c:ext>
          </c:extLst>
        </c:ser>
        <c:dLbls>
          <c:showLegendKey val="0"/>
          <c:showVal val="0"/>
          <c:showCatName val="0"/>
          <c:showSerName val="0"/>
          <c:showPercent val="0"/>
          <c:showBubbleSize val="0"/>
        </c:dLbls>
        <c:gapWidth val="50"/>
        <c:overlap val="100"/>
        <c:axId val="294462608"/>
        <c:axId val="294463168"/>
      </c:barChart>
      <c:catAx>
        <c:axId val="294462608"/>
        <c:scaling>
          <c:orientation val="maxMin"/>
        </c:scaling>
        <c:delete val="0"/>
        <c:axPos val="b"/>
        <c:numFmt formatCode="General" sourceLinked="1"/>
        <c:majorTickMark val="none"/>
        <c:minorTickMark val="none"/>
        <c:tickLblPos val="nextTo"/>
        <c:spPr>
          <a:noFill/>
          <a:ln w="9525" cap="flat" cmpd="sng" algn="ctr">
            <a:solidFill>
              <a:srgbClr val="7A6F6B">
                <a:alpha val="95000"/>
              </a:srgbClr>
            </a:solidFill>
            <a:round/>
          </a:ln>
          <a:effectLst/>
        </c:spPr>
        <c:txPr>
          <a:bodyPr rot="-60000000" spcFirstLastPara="1" vertOverflow="ellipsis" vert="horz" wrap="square" anchor="ctr" anchorCtr="1"/>
          <a:lstStyle/>
          <a:p>
            <a:pPr>
              <a:defRPr sz="1050" b="1" i="0" u="none" strike="noStrike" kern="1200" baseline="0">
                <a:solidFill>
                  <a:srgbClr val="7A6F6B"/>
                </a:solidFill>
                <a:latin typeface="Arial" panose="020B0604020202020204" pitchFamily="34" charset="0"/>
                <a:ea typeface="+mn-ea"/>
                <a:cs typeface="Arial" panose="020B0604020202020204" pitchFamily="34" charset="0"/>
              </a:defRPr>
            </a:pPr>
            <a:endParaRPr lang="en-US"/>
          </a:p>
        </c:txPr>
        <c:crossAx val="294463168"/>
        <c:crosses val="autoZero"/>
        <c:auto val="1"/>
        <c:lblAlgn val="ctr"/>
        <c:lblOffset val="100"/>
        <c:noMultiLvlLbl val="0"/>
      </c:catAx>
      <c:valAx>
        <c:axId val="29446316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7A6F6B"/>
                </a:solidFill>
                <a:latin typeface="Arial" panose="020B0604020202020204" pitchFamily="34" charset="0"/>
                <a:ea typeface="+mn-ea"/>
                <a:cs typeface="Arial" panose="020B0604020202020204" pitchFamily="34" charset="0"/>
              </a:defRPr>
            </a:pPr>
            <a:endParaRPr lang="en-US"/>
          </a:p>
        </c:txPr>
        <c:crossAx val="294462608"/>
        <c:crosses val="max"/>
        <c:crossBetween val="between"/>
        <c:majorUnit val="0.2"/>
      </c:valAx>
      <c:spPr>
        <a:noFill/>
        <a:ln>
          <a:noFill/>
        </a:ln>
        <a:effectLst/>
      </c:spPr>
    </c:plotArea>
    <c:legend>
      <c:legendPos val="t"/>
      <c:layout>
        <c:manualLayout>
          <c:xMode val="edge"/>
          <c:yMode val="edge"/>
          <c:x val="6.4211832895888013E-2"/>
          <c:y val="1.6121895698418306E-2"/>
          <c:w val="0.87990966754155731"/>
          <c:h val="5.7949861731706763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7A6F6B"/>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100" b="1">
          <a:solidFill>
            <a:srgbClr val="7A6F6B"/>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17-02-13T08:34:20.880" idx="2">
    <p:pos x="6937" y="2755"/>
    <p:text>We have subsequently updated the definition to : "A financial device is a physical, social or electronic mechanism that denotes, accumulates, distributes or transfers monetary value, and can be used to meet a financial need."</p:text>
    <p:extLst mod="1">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C47EE-D3FC-4123-82C7-7A1B591550A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BF1BC95-FEF9-4341-9F3E-40A855C6E05C}">
      <dgm:prSet phldrT="[Text]"/>
      <dgm:spPr>
        <a:solidFill>
          <a:schemeClr val="accent5">
            <a:lumMod val="75000"/>
          </a:schemeClr>
        </a:solidFill>
      </dgm:spPr>
      <dgm:t>
        <a:bodyPr/>
        <a:lstStyle/>
        <a:p>
          <a:r>
            <a:rPr lang="en-US" b="1" dirty="0">
              <a:solidFill>
                <a:schemeClr val="accent5">
                  <a:lumMod val="25000"/>
                </a:schemeClr>
              </a:solidFill>
              <a:latin typeface="Arial" panose="020B0604020202020204" pitchFamily="34" charset="0"/>
              <a:cs typeface="Arial" panose="020B0604020202020204" pitchFamily="34" charset="0"/>
            </a:rPr>
            <a:t>Assessment</a:t>
          </a:r>
          <a:endParaRPr lang="en-US" dirty="0">
            <a:solidFill>
              <a:schemeClr val="accent5">
                <a:lumMod val="25000"/>
              </a:schemeClr>
            </a:solidFill>
          </a:endParaRPr>
        </a:p>
      </dgm:t>
    </dgm:pt>
    <dgm:pt modelId="{3F43E1A1-BAF4-4F25-B42D-7544D3845EDD}" type="parTrans" cxnId="{9416B893-7453-4143-86DD-39F352EF3720}">
      <dgm:prSet/>
      <dgm:spPr/>
      <dgm:t>
        <a:bodyPr/>
        <a:lstStyle/>
        <a:p>
          <a:endParaRPr lang="en-US"/>
        </a:p>
      </dgm:t>
    </dgm:pt>
    <dgm:pt modelId="{7C6761E9-9678-4BBD-AEC3-3B2A44344FED}" type="sibTrans" cxnId="{9416B893-7453-4143-86DD-39F352EF3720}">
      <dgm:prSet/>
      <dgm:spPr>
        <a:solidFill>
          <a:schemeClr val="accent5">
            <a:lumMod val="25000"/>
          </a:schemeClr>
        </a:solidFill>
      </dgm:spPr>
      <dgm:t>
        <a:bodyPr/>
        <a:lstStyle/>
        <a:p>
          <a:endParaRPr lang="en-US" dirty="0"/>
        </a:p>
      </dgm:t>
    </dgm:pt>
    <dgm:pt modelId="{AC9F9C3A-DD3A-4CFF-8B6D-0168B3C6D523}">
      <dgm:prSet phldrT="[Text]"/>
      <dgm:spPr>
        <a:solidFill>
          <a:schemeClr val="accent5">
            <a:lumMod val="75000"/>
          </a:schemeClr>
        </a:solidFill>
      </dgm:spPr>
      <dgm:t>
        <a:bodyPr/>
        <a:lstStyle/>
        <a:p>
          <a:r>
            <a:rPr lang="en-US" b="1" dirty="0">
              <a:solidFill>
                <a:schemeClr val="accent5">
                  <a:lumMod val="25000"/>
                </a:schemeClr>
              </a:solidFill>
              <a:latin typeface="Arial" panose="020B0604020202020204" pitchFamily="34" charset="0"/>
              <a:cs typeface="Arial" panose="020B0604020202020204" pitchFamily="34" charset="0"/>
            </a:rPr>
            <a:t>Diagnostic</a:t>
          </a:r>
          <a:endParaRPr lang="en-US" dirty="0">
            <a:solidFill>
              <a:schemeClr val="accent5">
                <a:lumMod val="25000"/>
              </a:schemeClr>
            </a:solidFill>
          </a:endParaRPr>
        </a:p>
      </dgm:t>
    </dgm:pt>
    <dgm:pt modelId="{00D844CC-23CA-447E-A0AA-16EA8CB5B4B0}" type="parTrans" cxnId="{1AF2CE35-5878-461F-8E5B-1E91960C9FEF}">
      <dgm:prSet/>
      <dgm:spPr/>
      <dgm:t>
        <a:bodyPr/>
        <a:lstStyle/>
        <a:p>
          <a:endParaRPr lang="en-US"/>
        </a:p>
      </dgm:t>
    </dgm:pt>
    <dgm:pt modelId="{31DCE8DD-5448-4F93-8E3F-59FFF2977A6D}" type="sibTrans" cxnId="{1AF2CE35-5878-461F-8E5B-1E91960C9FEF}">
      <dgm:prSet/>
      <dgm:spPr>
        <a:solidFill>
          <a:schemeClr val="accent5">
            <a:lumMod val="25000"/>
          </a:schemeClr>
        </a:solidFill>
      </dgm:spPr>
      <dgm:t>
        <a:bodyPr/>
        <a:lstStyle/>
        <a:p>
          <a:endParaRPr lang="en-US" dirty="0"/>
        </a:p>
      </dgm:t>
    </dgm:pt>
    <dgm:pt modelId="{40BE5E1B-29CB-469D-B336-6DFEE585B166}">
      <dgm:prSet phldrT="[Text]"/>
      <dgm:spPr>
        <a:solidFill>
          <a:schemeClr val="accent5">
            <a:lumMod val="75000"/>
          </a:schemeClr>
        </a:solidFill>
      </dgm:spPr>
      <dgm:t>
        <a:bodyPr/>
        <a:lstStyle/>
        <a:p>
          <a:r>
            <a:rPr lang="en-US" b="1" dirty="0">
              <a:solidFill>
                <a:schemeClr val="accent5">
                  <a:lumMod val="25000"/>
                </a:schemeClr>
              </a:solidFill>
              <a:latin typeface="Arial" panose="020B0604020202020204" pitchFamily="34" charset="0"/>
              <a:cs typeface="Arial" panose="020B0604020202020204" pitchFamily="34" charset="0"/>
            </a:rPr>
            <a:t>Target setting</a:t>
          </a:r>
          <a:endParaRPr lang="en-US" dirty="0">
            <a:solidFill>
              <a:schemeClr val="accent5">
                <a:lumMod val="25000"/>
              </a:schemeClr>
            </a:solidFill>
          </a:endParaRPr>
        </a:p>
      </dgm:t>
    </dgm:pt>
    <dgm:pt modelId="{FF715015-0D02-4331-8423-47E5E340DBA6}" type="parTrans" cxnId="{1531DDD5-68DB-49B2-A17A-C98B60FB7198}">
      <dgm:prSet/>
      <dgm:spPr/>
      <dgm:t>
        <a:bodyPr/>
        <a:lstStyle/>
        <a:p>
          <a:endParaRPr lang="en-US"/>
        </a:p>
      </dgm:t>
    </dgm:pt>
    <dgm:pt modelId="{E6397398-3198-4D09-80C6-38C75537F80B}" type="sibTrans" cxnId="{1531DDD5-68DB-49B2-A17A-C98B60FB7198}">
      <dgm:prSet/>
      <dgm:spPr>
        <a:solidFill>
          <a:schemeClr val="accent5">
            <a:lumMod val="25000"/>
          </a:schemeClr>
        </a:solidFill>
      </dgm:spPr>
      <dgm:t>
        <a:bodyPr/>
        <a:lstStyle/>
        <a:p>
          <a:endParaRPr lang="en-US" dirty="0"/>
        </a:p>
      </dgm:t>
    </dgm:pt>
    <dgm:pt modelId="{C22F8A7D-B8F7-4CE4-BA03-96E5D9F938CC}">
      <dgm:prSet phldrT="[Text]"/>
      <dgm:spPr>
        <a:solidFill>
          <a:schemeClr val="accent5">
            <a:lumMod val="75000"/>
          </a:schemeClr>
        </a:solidFill>
      </dgm:spPr>
      <dgm:t>
        <a:bodyPr/>
        <a:lstStyle/>
        <a:p>
          <a:r>
            <a:rPr lang="en-US" b="1" dirty="0">
              <a:solidFill>
                <a:schemeClr val="accent5">
                  <a:lumMod val="25000"/>
                </a:schemeClr>
              </a:solidFill>
              <a:latin typeface="Arial" panose="020B0604020202020204" pitchFamily="34" charset="0"/>
              <a:cs typeface="Arial" panose="020B0604020202020204" pitchFamily="34" charset="0"/>
            </a:rPr>
            <a:t>Monitoring</a:t>
          </a:r>
          <a:endParaRPr lang="en-US" dirty="0">
            <a:solidFill>
              <a:schemeClr val="accent5">
                <a:lumMod val="25000"/>
              </a:schemeClr>
            </a:solidFill>
          </a:endParaRPr>
        </a:p>
      </dgm:t>
    </dgm:pt>
    <dgm:pt modelId="{A1E27F33-834D-4762-93C2-492CAF1B4E05}" type="parTrans" cxnId="{A8E5DE07-7852-4C90-B6C4-8CA54F399F51}">
      <dgm:prSet/>
      <dgm:spPr/>
      <dgm:t>
        <a:bodyPr/>
        <a:lstStyle/>
        <a:p>
          <a:endParaRPr lang="en-US"/>
        </a:p>
      </dgm:t>
    </dgm:pt>
    <dgm:pt modelId="{BCA0B9CA-22D8-45BE-8856-DFAC104E0541}" type="sibTrans" cxnId="{A8E5DE07-7852-4C90-B6C4-8CA54F399F51}">
      <dgm:prSet/>
      <dgm:spPr>
        <a:solidFill>
          <a:schemeClr val="accent5">
            <a:lumMod val="25000"/>
          </a:schemeClr>
        </a:solidFill>
      </dgm:spPr>
      <dgm:t>
        <a:bodyPr/>
        <a:lstStyle/>
        <a:p>
          <a:endParaRPr lang="en-US" dirty="0"/>
        </a:p>
      </dgm:t>
    </dgm:pt>
    <dgm:pt modelId="{C33C48F0-F2C2-43FA-854B-3E3CF8F4C1ED}">
      <dgm:prSet phldrT="[Text]"/>
      <dgm:spPr>
        <a:solidFill>
          <a:schemeClr val="accent5">
            <a:lumMod val="75000"/>
          </a:schemeClr>
        </a:solidFill>
      </dgm:spPr>
      <dgm:t>
        <a:bodyPr/>
        <a:lstStyle/>
        <a:p>
          <a:r>
            <a:rPr lang="en-US" b="1" dirty="0">
              <a:solidFill>
                <a:schemeClr val="accent5">
                  <a:lumMod val="25000"/>
                </a:schemeClr>
              </a:solidFill>
              <a:latin typeface="Arial" panose="020B0604020202020204" pitchFamily="34" charset="0"/>
              <a:cs typeface="Arial" panose="020B0604020202020204" pitchFamily="34" charset="0"/>
            </a:rPr>
            <a:t>Evaluation</a:t>
          </a:r>
          <a:endParaRPr lang="en-US" dirty="0">
            <a:solidFill>
              <a:schemeClr val="accent5">
                <a:lumMod val="25000"/>
              </a:schemeClr>
            </a:solidFill>
          </a:endParaRPr>
        </a:p>
      </dgm:t>
    </dgm:pt>
    <dgm:pt modelId="{309AF2EC-1EFC-4971-B16C-A0F288FA8F43}" type="parTrans" cxnId="{D1020E6F-C4AA-4DC1-B149-1B98E236F1A1}">
      <dgm:prSet/>
      <dgm:spPr/>
      <dgm:t>
        <a:bodyPr/>
        <a:lstStyle/>
        <a:p>
          <a:endParaRPr lang="en-US"/>
        </a:p>
      </dgm:t>
    </dgm:pt>
    <dgm:pt modelId="{F0C2D92D-7812-47F4-8D3D-9B452E755CF3}" type="sibTrans" cxnId="{D1020E6F-C4AA-4DC1-B149-1B98E236F1A1}">
      <dgm:prSet/>
      <dgm:spPr>
        <a:solidFill>
          <a:schemeClr val="accent5">
            <a:lumMod val="25000"/>
          </a:schemeClr>
        </a:solidFill>
      </dgm:spPr>
      <dgm:t>
        <a:bodyPr/>
        <a:lstStyle/>
        <a:p>
          <a:endParaRPr lang="en-US" dirty="0"/>
        </a:p>
      </dgm:t>
    </dgm:pt>
    <dgm:pt modelId="{92FFD2FA-C211-4DBB-9620-567E0FA411D6}" type="pres">
      <dgm:prSet presAssocID="{ECAC47EE-D3FC-4123-82C7-7A1B591550AD}" presName="cycle" presStyleCnt="0">
        <dgm:presLayoutVars>
          <dgm:dir/>
          <dgm:resizeHandles val="exact"/>
        </dgm:presLayoutVars>
      </dgm:prSet>
      <dgm:spPr/>
      <dgm:t>
        <a:bodyPr/>
        <a:lstStyle/>
        <a:p>
          <a:endParaRPr lang="en-US"/>
        </a:p>
      </dgm:t>
    </dgm:pt>
    <dgm:pt modelId="{306CBD91-C367-42A6-8895-6EB63684E3B9}" type="pres">
      <dgm:prSet presAssocID="{9BF1BC95-FEF9-4341-9F3E-40A855C6E05C}" presName="node" presStyleLbl="node1" presStyleIdx="0" presStyleCnt="5">
        <dgm:presLayoutVars>
          <dgm:bulletEnabled val="1"/>
        </dgm:presLayoutVars>
      </dgm:prSet>
      <dgm:spPr/>
      <dgm:t>
        <a:bodyPr/>
        <a:lstStyle/>
        <a:p>
          <a:endParaRPr lang="en-US"/>
        </a:p>
      </dgm:t>
    </dgm:pt>
    <dgm:pt modelId="{2D429968-E66C-4A4A-AD12-D67C03CA1F91}" type="pres">
      <dgm:prSet presAssocID="{7C6761E9-9678-4BBD-AEC3-3B2A44344FED}" presName="sibTrans" presStyleLbl="sibTrans2D1" presStyleIdx="0" presStyleCnt="5"/>
      <dgm:spPr/>
      <dgm:t>
        <a:bodyPr/>
        <a:lstStyle/>
        <a:p>
          <a:endParaRPr lang="en-US"/>
        </a:p>
      </dgm:t>
    </dgm:pt>
    <dgm:pt modelId="{8B0F2743-3FE2-479F-8EF4-F46C9166E1B4}" type="pres">
      <dgm:prSet presAssocID="{7C6761E9-9678-4BBD-AEC3-3B2A44344FED}" presName="connectorText" presStyleLbl="sibTrans2D1" presStyleIdx="0" presStyleCnt="5"/>
      <dgm:spPr/>
      <dgm:t>
        <a:bodyPr/>
        <a:lstStyle/>
        <a:p>
          <a:endParaRPr lang="en-US"/>
        </a:p>
      </dgm:t>
    </dgm:pt>
    <dgm:pt modelId="{89371CFE-FEA0-46EF-BCEC-60FD68B98CB1}" type="pres">
      <dgm:prSet presAssocID="{AC9F9C3A-DD3A-4CFF-8B6D-0168B3C6D523}" presName="node" presStyleLbl="node1" presStyleIdx="1" presStyleCnt="5">
        <dgm:presLayoutVars>
          <dgm:bulletEnabled val="1"/>
        </dgm:presLayoutVars>
      </dgm:prSet>
      <dgm:spPr/>
      <dgm:t>
        <a:bodyPr/>
        <a:lstStyle/>
        <a:p>
          <a:endParaRPr lang="en-US"/>
        </a:p>
      </dgm:t>
    </dgm:pt>
    <dgm:pt modelId="{A0E12C71-165F-4006-A026-84804C752B5F}" type="pres">
      <dgm:prSet presAssocID="{31DCE8DD-5448-4F93-8E3F-59FFF2977A6D}" presName="sibTrans" presStyleLbl="sibTrans2D1" presStyleIdx="1" presStyleCnt="5"/>
      <dgm:spPr/>
      <dgm:t>
        <a:bodyPr/>
        <a:lstStyle/>
        <a:p>
          <a:endParaRPr lang="en-US"/>
        </a:p>
      </dgm:t>
    </dgm:pt>
    <dgm:pt modelId="{F3F8E02B-5165-48BF-A410-7D81BCB4197C}" type="pres">
      <dgm:prSet presAssocID="{31DCE8DD-5448-4F93-8E3F-59FFF2977A6D}" presName="connectorText" presStyleLbl="sibTrans2D1" presStyleIdx="1" presStyleCnt="5"/>
      <dgm:spPr/>
      <dgm:t>
        <a:bodyPr/>
        <a:lstStyle/>
        <a:p>
          <a:endParaRPr lang="en-US"/>
        </a:p>
      </dgm:t>
    </dgm:pt>
    <dgm:pt modelId="{E24917FE-F998-463C-8491-7237040BEDE0}" type="pres">
      <dgm:prSet presAssocID="{40BE5E1B-29CB-469D-B336-6DFEE585B166}" presName="node" presStyleLbl="node1" presStyleIdx="2" presStyleCnt="5">
        <dgm:presLayoutVars>
          <dgm:bulletEnabled val="1"/>
        </dgm:presLayoutVars>
      </dgm:prSet>
      <dgm:spPr/>
      <dgm:t>
        <a:bodyPr/>
        <a:lstStyle/>
        <a:p>
          <a:endParaRPr lang="en-US"/>
        </a:p>
      </dgm:t>
    </dgm:pt>
    <dgm:pt modelId="{BB966A71-A646-44E3-A251-4F19083F0C6B}" type="pres">
      <dgm:prSet presAssocID="{E6397398-3198-4D09-80C6-38C75537F80B}" presName="sibTrans" presStyleLbl="sibTrans2D1" presStyleIdx="2" presStyleCnt="5"/>
      <dgm:spPr/>
      <dgm:t>
        <a:bodyPr/>
        <a:lstStyle/>
        <a:p>
          <a:endParaRPr lang="en-US"/>
        </a:p>
      </dgm:t>
    </dgm:pt>
    <dgm:pt modelId="{EA40DA62-BF6C-4892-9C61-3C09153C9D09}" type="pres">
      <dgm:prSet presAssocID="{E6397398-3198-4D09-80C6-38C75537F80B}" presName="connectorText" presStyleLbl="sibTrans2D1" presStyleIdx="2" presStyleCnt="5"/>
      <dgm:spPr/>
      <dgm:t>
        <a:bodyPr/>
        <a:lstStyle/>
        <a:p>
          <a:endParaRPr lang="en-US"/>
        </a:p>
      </dgm:t>
    </dgm:pt>
    <dgm:pt modelId="{0F67E36B-9D5C-429E-84EA-E8B1F6001D39}" type="pres">
      <dgm:prSet presAssocID="{C22F8A7D-B8F7-4CE4-BA03-96E5D9F938CC}" presName="node" presStyleLbl="node1" presStyleIdx="3" presStyleCnt="5">
        <dgm:presLayoutVars>
          <dgm:bulletEnabled val="1"/>
        </dgm:presLayoutVars>
      </dgm:prSet>
      <dgm:spPr/>
      <dgm:t>
        <a:bodyPr/>
        <a:lstStyle/>
        <a:p>
          <a:endParaRPr lang="en-US"/>
        </a:p>
      </dgm:t>
    </dgm:pt>
    <dgm:pt modelId="{74FEEFAB-8D10-45E0-B267-A4FB303FEB95}" type="pres">
      <dgm:prSet presAssocID="{BCA0B9CA-22D8-45BE-8856-DFAC104E0541}" presName="sibTrans" presStyleLbl="sibTrans2D1" presStyleIdx="3" presStyleCnt="5"/>
      <dgm:spPr/>
      <dgm:t>
        <a:bodyPr/>
        <a:lstStyle/>
        <a:p>
          <a:endParaRPr lang="en-US"/>
        </a:p>
      </dgm:t>
    </dgm:pt>
    <dgm:pt modelId="{A618618C-4B44-46F2-9A63-01241FEEE464}" type="pres">
      <dgm:prSet presAssocID="{BCA0B9CA-22D8-45BE-8856-DFAC104E0541}" presName="connectorText" presStyleLbl="sibTrans2D1" presStyleIdx="3" presStyleCnt="5"/>
      <dgm:spPr/>
      <dgm:t>
        <a:bodyPr/>
        <a:lstStyle/>
        <a:p>
          <a:endParaRPr lang="en-US"/>
        </a:p>
      </dgm:t>
    </dgm:pt>
    <dgm:pt modelId="{53CD9508-35AE-422B-8AB0-6349DA2DC5C4}" type="pres">
      <dgm:prSet presAssocID="{C33C48F0-F2C2-43FA-854B-3E3CF8F4C1ED}" presName="node" presStyleLbl="node1" presStyleIdx="4" presStyleCnt="5">
        <dgm:presLayoutVars>
          <dgm:bulletEnabled val="1"/>
        </dgm:presLayoutVars>
      </dgm:prSet>
      <dgm:spPr/>
      <dgm:t>
        <a:bodyPr/>
        <a:lstStyle/>
        <a:p>
          <a:endParaRPr lang="en-US"/>
        </a:p>
      </dgm:t>
    </dgm:pt>
    <dgm:pt modelId="{96E8340C-E0FA-453A-B392-D7EBA0A6055B}" type="pres">
      <dgm:prSet presAssocID="{F0C2D92D-7812-47F4-8D3D-9B452E755CF3}" presName="sibTrans" presStyleLbl="sibTrans2D1" presStyleIdx="4" presStyleCnt="5"/>
      <dgm:spPr/>
      <dgm:t>
        <a:bodyPr/>
        <a:lstStyle/>
        <a:p>
          <a:endParaRPr lang="en-US"/>
        </a:p>
      </dgm:t>
    </dgm:pt>
    <dgm:pt modelId="{76B6CC07-D0CA-47F6-A752-91F4FAC4B089}" type="pres">
      <dgm:prSet presAssocID="{F0C2D92D-7812-47F4-8D3D-9B452E755CF3}" presName="connectorText" presStyleLbl="sibTrans2D1" presStyleIdx="4" presStyleCnt="5"/>
      <dgm:spPr/>
      <dgm:t>
        <a:bodyPr/>
        <a:lstStyle/>
        <a:p>
          <a:endParaRPr lang="en-US"/>
        </a:p>
      </dgm:t>
    </dgm:pt>
  </dgm:ptLst>
  <dgm:cxnLst>
    <dgm:cxn modelId="{D0FE5456-B8BC-4D73-889D-66011DF40CF3}" type="presOf" srcId="{40BE5E1B-29CB-469D-B336-6DFEE585B166}" destId="{E24917FE-F998-463C-8491-7237040BEDE0}" srcOrd="0" destOrd="0" presId="urn:microsoft.com/office/officeart/2005/8/layout/cycle2"/>
    <dgm:cxn modelId="{EAB63B3C-40F2-4C3E-B736-EFF0B67E67CB}" type="presOf" srcId="{9BF1BC95-FEF9-4341-9F3E-40A855C6E05C}" destId="{306CBD91-C367-42A6-8895-6EB63684E3B9}" srcOrd="0" destOrd="0" presId="urn:microsoft.com/office/officeart/2005/8/layout/cycle2"/>
    <dgm:cxn modelId="{64D32C5A-0083-4097-AF22-946F2915324F}" type="presOf" srcId="{E6397398-3198-4D09-80C6-38C75537F80B}" destId="{BB966A71-A646-44E3-A251-4F19083F0C6B}" srcOrd="0" destOrd="0" presId="urn:microsoft.com/office/officeart/2005/8/layout/cycle2"/>
    <dgm:cxn modelId="{A89E90BD-279C-4EA0-AC61-B5FBC1DF0204}" type="presOf" srcId="{F0C2D92D-7812-47F4-8D3D-9B452E755CF3}" destId="{76B6CC07-D0CA-47F6-A752-91F4FAC4B089}" srcOrd="1" destOrd="0" presId="urn:microsoft.com/office/officeart/2005/8/layout/cycle2"/>
    <dgm:cxn modelId="{241FB30E-4D62-455A-B089-42AB09C3EEB9}" type="presOf" srcId="{AC9F9C3A-DD3A-4CFF-8B6D-0168B3C6D523}" destId="{89371CFE-FEA0-46EF-BCEC-60FD68B98CB1}" srcOrd="0" destOrd="0" presId="urn:microsoft.com/office/officeart/2005/8/layout/cycle2"/>
    <dgm:cxn modelId="{27DBAD5D-59F9-4F83-BF7F-1EBF7225262F}" type="presOf" srcId="{7C6761E9-9678-4BBD-AEC3-3B2A44344FED}" destId="{2D429968-E66C-4A4A-AD12-D67C03CA1F91}" srcOrd="0" destOrd="0" presId="urn:microsoft.com/office/officeart/2005/8/layout/cycle2"/>
    <dgm:cxn modelId="{D1020E6F-C4AA-4DC1-B149-1B98E236F1A1}" srcId="{ECAC47EE-D3FC-4123-82C7-7A1B591550AD}" destId="{C33C48F0-F2C2-43FA-854B-3E3CF8F4C1ED}" srcOrd="4" destOrd="0" parTransId="{309AF2EC-1EFC-4971-B16C-A0F288FA8F43}" sibTransId="{F0C2D92D-7812-47F4-8D3D-9B452E755CF3}"/>
    <dgm:cxn modelId="{08AFD4E7-2572-4290-B190-085E8DFCCBAD}" type="presOf" srcId="{31DCE8DD-5448-4F93-8E3F-59FFF2977A6D}" destId="{F3F8E02B-5165-48BF-A410-7D81BCB4197C}" srcOrd="1" destOrd="0" presId="urn:microsoft.com/office/officeart/2005/8/layout/cycle2"/>
    <dgm:cxn modelId="{1AF2CE35-5878-461F-8E5B-1E91960C9FEF}" srcId="{ECAC47EE-D3FC-4123-82C7-7A1B591550AD}" destId="{AC9F9C3A-DD3A-4CFF-8B6D-0168B3C6D523}" srcOrd="1" destOrd="0" parTransId="{00D844CC-23CA-447E-A0AA-16EA8CB5B4B0}" sibTransId="{31DCE8DD-5448-4F93-8E3F-59FFF2977A6D}"/>
    <dgm:cxn modelId="{1531DDD5-68DB-49B2-A17A-C98B60FB7198}" srcId="{ECAC47EE-D3FC-4123-82C7-7A1B591550AD}" destId="{40BE5E1B-29CB-469D-B336-6DFEE585B166}" srcOrd="2" destOrd="0" parTransId="{FF715015-0D02-4331-8423-47E5E340DBA6}" sibTransId="{E6397398-3198-4D09-80C6-38C75537F80B}"/>
    <dgm:cxn modelId="{9416B893-7453-4143-86DD-39F352EF3720}" srcId="{ECAC47EE-D3FC-4123-82C7-7A1B591550AD}" destId="{9BF1BC95-FEF9-4341-9F3E-40A855C6E05C}" srcOrd="0" destOrd="0" parTransId="{3F43E1A1-BAF4-4F25-B42D-7544D3845EDD}" sibTransId="{7C6761E9-9678-4BBD-AEC3-3B2A44344FED}"/>
    <dgm:cxn modelId="{9A472DF5-041F-4661-A88A-AA0592E6DC8D}" type="presOf" srcId="{C22F8A7D-B8F7-4CE4-BA03-96E5D9F938CC}" destId="{0F67E36B-9D5C-429E-84EA-E8B1F6001D39}" srcOrd="0" destOrd="0" presId="urn:microsoft.com/office/officeart/2005/8/layout/cycle2"/>
    <dgm:cxn modelId="{62DED8E0-3C7F-43A6-B16E-8296AACB1030}" type="presOf" srcId="{E6397398-3198-4D09-80C6-38C75537F80B}" destId="{EA40DA62-BF6C-4892-9C61-3C09153C9D09}" srcOrd="1" destOrd="0" presId="urn:microsoft.com/office/officeart/2005/8/layout/cycle2"/>
    <dgm:cxn modelId="{EB5973E9-2D0B-41BE-BA94-276A756A0362}" type="presOf" srcId="{ECAC47EE-D3FC-4123-82C7-7A1B591550AD}" destId="{92FFD2FA-C211-4DBB-9620-567E0FA411D6}" srcOrd="0" destOrd="0" presId="urn:microsoft.com/office/officeart/2005/8/layout/cycle2"/>
    <dgm:cxn modelId="{F13F0320-BDF6-4270-8E94-596C91972CB7}" type="presOf" srcId="{7C6761E9-9678-4BBD-AEC3-3B2A44344FED}" destId="{8B0F2743-3FE2-479F-8EF4-F46C9166E1B4}" srcOrd="1" destOrd="0" presId="urn:microsoft.com/office/officeart/2005/8/layout/cycle2"/>
    <dgm:cxn modelId="{328670F7-1973-46FF-BC8A-BFB8487006D6}" type="presOf" srcId="{BCA0B9CA-22D8-45BE-8856-DFAC104E0541}" destId="{74FEEFAB-8D10-45E0-B267-A4FB303FEB95}" srcOrd="0" destOrd="0" presId="urn:microsoft.com/office/officeart/2005/8/layout/cycle2"/>
    <dgm:cxn modelId="{2D5BF9B5-AA57-4A8B-A486-796EED0EADAE}" type="presOf" srcId="{BCA0B9CA-22D8-45BE-8856-DFAC104E0541}" destId="{A618618C-4B44-46F2-9A63-01241FEEE464}" srcOrd="1" destOrd="0" presId="urn:microsoft.com/office/officeart/2005/8/layout/cycle2"/>
    <dgm:cxn modelId="{E1C3E55C-4E60-420A-B6CD-E28777016DA8}" type="presOf" srcId="{F0C2D92D-7812-47F4-8D3D-9B452E755CF3}" destId="{96E8340C-E0FA-453A-B392-D7EBA0A6055B}" srcOrd="0" destOrd="0" presId="urn:microsoft.com/office/officeart/2005/8/layout/cycle2"/>
    <dgm:cxn modelId="{A8E5DE07-7852-4C90-B6C4-8CA54F399F51}" srcId="{ECAC47EE-D3FC-4123-82C7-7A1B591550AD}" destId="{C22F8A7D-B8F7-4CE4-BA03-96E5D9F938CC}" srcOrd="3" destOrd="0" parTransId="{A1E27F33-834D-4762-93C2-492CAF1B4E05}" sibTransId="{BCA0B9CA-22D8-45BE-8856-DFAC104E0541}"/>
    <dgm:cxn modelId="{5122623D-F56C-4368-AD50-1DD322B1FCBB}" type="presOf" srcId="{31DCE8DD-5448-4F93-8E3F-59FFF2977A6D}" destId="{A0E12C71-165F-4006-A026-84804C752B5F}" srcOrd="0" destOrd="0" presId="urn:microsoft.com/office/officeart/2005/8/layout/cycle2"/>
    <dgm:cxn modelId="{990F9932-18E0-4386-AAB1-D9DE0577B13F}" type="presOf" srcId="{C33C48F0-F2C2-43FA-854B-3E3CF8F4C1ED}" destId="{53CD9508-35AE-422B-8AB0-6349DA2DC5C4}" srcOrd="0" destOrd="0" presId="urn:microsoft.com/office/officeart/2005/8/layout/cycle2"/>
    <dgm:cxn modelId="{635CC89B-B249-41B4-9355-202E478CB768}" type="presParOf" srcId="{92FFD2FA-C211-4DBB-9620-567E0FA411D6}" destId="{306CBD91-C367-42A6-8895-6EB63684E3B9}" srcOrd="0" destOrd="0" presId="urn:microsoft.com/office/officeart/2005/8/layout/cycle2"/>
    <dgm:cxn modelId="{05B5B025-F84A-465E-A155-A60D66090148}" type="presParOf" srcId="{92FFD2FA-C211-4DBB-9620-567E0FA411D6}" destId="{2D429968-E66C-4A4A-AD12-D67C03CA1F91}" srcOrd="1" destOrd="0" presId="urn:microsoft.com/office/officeart/2005/8/layout/cycle2"/>
    <dgm:cxn modelId="{26F2A084-CD6A-4313-8E67-3A34FA86CE38}" type="presParOf" srcId="{2D429968-E66C-4A4A-AD12-D67C03CA1F91}" destId="{8B0F2743-3FE2-479F-8EF4-F46C9166E1B4}" srcOrd="0" destOrd="0" presId="urn:microsoft.com/office/officeart/2005/8/layout/cycle2"/>
    <dgm:cxn modelId="{4B6D94A9-7C85-4F00-BC65-BA207A06720D}" type="presParOf" srcId="{92FFD2FA-C211-4DBB-9620-567E0FA411D6}" destId="{89371CFE-FEA0-46EF-BCEC-60FD68B98CB1}" srcOrd="2" destOrd="0" presId="urn:microsoft.com/office/officeart/2005/8/layout/cycle2"/>
    <dgm:cxn modelId="{8B84375A-E5D1-4C04-9327-46AAC5D7A61B}" type="presParOf" srcId="{92FFD2FA-C211-4DBB-9620-567E0FA411D6}" destId="{A0E12C71-165F-4006-A026-84804C752B5F}" srcOrd="3" destOrd="0" presId="urn:microsoft.com/office/officeart/2005/8/layout/cycle2"/>
    <dgm:cxn modelId="{055003F8-97E3-4E5B-A6F5-48F32AF02BC4}" type="presParOf" srcId="{A0E12C71-165F-4006-A026-84804C752B5F}" destId="{F3F8E02B-5165-48BF-A410-7D81BCB4197C}" srcOrd="0" destOrd="0" presId="urn:microsoft.com/office/officeart/2005/8/layout/cycle2"/>
    <dgm:cxn modelId="{78364CE5-F06C-4B70-861B-15F9095EF7D3}" type="presParOf" srcId="{92FFD2FA-C211-4DBB-9620-567E0FA411D6}" destId="{E24917FE-F998-463C-8491-7237040BEDE0}" srcOrd="4" destOrd="0" presId="urn:microsoft.com/office/officeart/2005/8/layout/cycle2"/>
    <dgm:cxn modelId="{97B51897-8530-4147-BEAC-BDB3224677F6}" type="presParOf" srcId="{92FFD2FA-C211-4DBB-9620-567E0FA411D6}" destId="{BB966A71-A646-44E3-A251-4F19083F0C6B}" srcOrd="5" destOrd="0" presId="urn:microsoft.com/office/officeart/2005/8/layout/cycle2"/>
    <dgm:cxn modelId="{14BBBB1A-D3E0-455A-9F7F-12199A44C96E}" type="presParOf" srcId="{BB966A71-A646-44E3-A251-4F19083F0C6B}" destId="{EA40DA62-BF6C-4892-9C61-3C09153C9D09}" srcOrd="0" destOrd="0" presId="urn:microsoft.com/office/officeart/2005/8/layout/cycle2"/>
    <dgm:cxn modelId="{AD2CDF85-CAD2-4675-B0E7-2272BED4310D}" type="presParOf" srcId="{92FFD2FA-C211-4DBB-9620-567E0FA411D6}" destId="{0F67E36B-9D5C-429E-84EA-E8B1F6001D39}" srcOrd="6" destOrd="0" presId="urn:microsoft.com/office/officeart/2005/8/layout/cycle2"/>
    <dgm:cxn modelId="{19634F3D-F294-407B-A72A-48BEC96B065F}" type="presParOf" srcId="{92FFD2FA-C211-4DBB-9620-567E0FA411D6}" destId="{74FEEFAB-8D10-45E0-B267-A4FB303FEB95}" srcOrd="7" destOrd="0" presId="urn:microsoft.com/office/officeart/2005/8/layout/cycle2"/>
    <dgm:cxn modelId="{31A62C58-4509-462A-8846-B74AC36B8DFE}" type="presParOf" srcId="{74FEEFAB-8D10-45E0-B267-A4FB303FEB95}" destId="{A618618C-4B44-46F2-9A63-01241FEEE464}" srcOrd="0" destOrd="0" presId="urn:microsoft.com/office/officeart/2005/8/layout/cycle2"/>
    <dgm:cxn modelId="{7D9E312D-56A3-43C1-9520-8CC077A9ABD2}" type="presParOf" srcId="{92FFD2FA-C211-4DBB-9620-567E0FA411D6}" destId="{53CD9508-35AE-422B-8AB0-6349DA2DC5C4}" srcOrd="8" destOrd="0" presId="urn:microsoft.com/office/officeart/2005/8/layout/cycle2"/>
    <dgm:cxn modelId="{9ECD8E8E-328F-4BEC-82A4-7713DFBC6258}" type="presParOf" srcId="{92FFD2FA-C211-4DBB-9620-567E0FA411D6}" destId="{96E8340C-E0FA-453A-B392-D7EBA0A6055B}" srcOrd="9" destOrd="0" presId="urn:microsoft.com/office/officeart/2005/8/layout/cycle2"/>
    <dgm:cxn modelId="{299C074D-94C5-49CD-A4BA-FAC4F29D4394}" type="presParOf" srcId="{96E8340C-E0FA-453A-B392-D7EBA0A6055B}" destId="{76B6CC07-D0CA-47F6-A752-91F4FAC4B0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1C06A-E147-4303-AA5D-D16365CAB66B}" type="doc">
      <dgm:prSet loTypeId="urn:microsoft.com/office/officeart/2005/8/layout/hProcess11" loCatId="process" qsTypeId="urn:microsoft.com/office/officeart/2005/8/quickstyle/simple1" qsCatId="simple" csTypeId="urn:microsoft.com/office/officeart/2005/8/colors/accent0_1" csCatId="mainScheme" phldr="1"/>
      <dgm:spPr/>
    </dgm:pt>
    <dgm:pt modelId="{E66DA9DD-A04A-4718-9705-897367D5B784}">
      <dgm:prSet phldrT="[Text]"/>
      <dgm:spPr/>
      <dgm:t>
        <a:bodyPr/>
        <a:lstStyle/>
        <a:p>
          <a:r>
            <a:rPr lang="en-US" b="1" dirty="0"/>
            <a:t>Financial inclusion adopted by G20</a:t>
          </a:r>
        </a:p>
      </dgm:t>
    </dgm:pt>
    <dgm:pt modelId="{D184CBAF-DDBC-4D34-A69E-1D1BE3302E42}" type="parTrans" cxnId="{124DFA44-C5A3-407C-A9EE-A7BE7F896576}">
      <dgm:prSet/>
      <dgm:spPr/>
      <dgm:t>
        <a:bodyPr/>
        <a:lstStyle/>
        <a:p>
          <a:endParaRPr lang="en-US" b="1"/>
        </a:p>
      </dgm:t>
    </dgm:pt>
    <dgm:pt modelId="{91A2D066-7A3B-4100-B3B2-56B305BBA8AF}" type="sibTrans" cxnId="{124DFA44-C5A3-407C-A9EE-A7BE7F896576}">
      <dgm:prSet/>
      <dgm:spPr/>
      <dgm:t>
        <a:bodyPr/>
        <a:lstStyle/>
        <a:p>
          <a:endParaRPr lang="en-US" b="1"/>
        </a:p>
      </dgm:t>
    </dgm:pt>
    <dgm:pt modelId="{1254C19E-6C40-49A1-8BF7-6BA8F84725B6}">
      <dgm:prSet phldrT="[Text]"/>
      <dgm:spPr/>
      <dgm:t>
        <a:bodyPr/>
        <a:lstStyle/>
        <a:p>
          <a:r>
            <a:rPr lang="en-US" b="1" dirty="0"/>
            <a:t>AFI Core indicators adopted</a:t>
          </a:r>
        </a:p>
      </dgm:t>
    </dgm:pt>
    <dgm:pt modelId="{F8B3B205-8EE3-4EF6-845E-EF05EFD25344}" type="parTrans" cxnId="{04C28725-691A-45D2-8837-7D1C2D8C4625}">
      <dgm:prSet/>
      <dgm:spPr/>
      <dgm:t>
        <a:bodyPr/>
        <a:lstStyle/>
        <a:p>
          <a:endParaRPr lang="en-US" b="1"/>
        </a:p>
      </dgm:t>
    </dgm:pt>
    <dgm:pt modelId="{FF166029-49D9-43A7-BB46-F2E2DE7225AE}" type="sibTrans" cxnId="{04C28725-691A-45D2-8837-7D1C2D8C4625}">
      <dgm:prSet/>
      <dgm:spPr/>
      <dgm:t>
        <a:bodyPr/>
        <a:lstStyle/>
        <a:p>
          <a:endParaRPr lang="en-US" b="1"/>
        </a:p>
      </dgm:t>
    </dgm:pt>
    <dgm:pt modelId="{8D532EB5-DB97-4906-B5BF-ABE96DFA76C5}">
      <dgm:prSet phldrT="[Text]"/>
      <dgm:spPr/>
      <dgm:t>
        <a:bodyPr/>
        <a:lstStyle/>
        <a:p>
          <a:r>
            <a:rPr lang="en-US" b="1" dirty="0"/>
            <a:t>G20 Basic set of  indicators adopted</a:t>
          </a:r>
        </a:p>
      </dgm:t>
    </dgm:pt>
    <dgm:pt modelId="{904068FF-7D6B-46B1-BF0A-219F7FB56932}" type="parTrans" cxnId="{0AF088C7-44DB-4BBF-90C9-0AB57AA185E9}">
      <dgm:prSet/>
      <dgm:spPr/>
      <dgm:t>
        <a:bodyPr/>
        <a:lstStyle/>
        <a:p>
          <a:endParaRPr lang="en-US" b="1"/>
        </a:p>
      </dgm:t>
    </dgm:pt>
    <dgm:pt modelId="{998CF89F-4E58-4B01-B44F-AA6FABA99F2F}" type="sibTrans" cxnId="{0AF088C7-44DB-4BBF-90C9-0AB57AA185E9}">
      <dgm:prSet/>
      <dgm:spPr/>
      <dgm:t>
        <a:bodyPr/>
        <a:lstStyle/>
        <a:p>
          <a:endParaRPr lang="en-US" b="1"/>
        </a:p>
      </dgm:t>
    </dgm:pt>
    <dgm:pt modelId="{A5136956-F3E2-447B-95C5-088134B4EFA1}">
      <dgm:prSet phldrT="[Text]"/>
      <dgm:spPr/>
      <dgm:t>
        <a:bodyPr/>
        <a:lstStyle/>
        <a:p>
          <a:r>
            <a:rPr lang="en-US" b="1" dirty="0"/>
            <a:t>+ 700 million new bank accounts</a:t>
          </a:r>
        </a:p>
      </dgm:t>
    </dgm:pt>
    <dgm:pt modelId="{1788CC80-8278-43B2-9A86-4E3C701658F4}" type="parTrans" cxnId="{53CE8898-1B1F-4D2B-B619-4E128C0FE704}">
      <dgm:prSet/>
      <dgm:spPr/>
      <dgm:t>
        <a:bodyPr/>
        <a:lstStyle/>
        <a:p>
          <a:endParaRPr lang="en-US" b="1"/>
        </a:p>
      </dgm:t>
    </dgm:pt>
    <dgm:pt modelId="{58C0D07C-EF0A-4B1D-8B9F-5CB7D17CF04E}" type="sibTrans" cxnId="{53CE8898-1B1F-4D2B-B619-4E128C0FE704}">
      <dgm:prSet/>
      <dgm:spPr/>
      <dgm:t>
        <a:bodyPr/>
        <a:lstStyle/>
        <a:p>
          <a:endParaRPr lang="en-US" b="1"/>
        </a:p>
      </dgm:t>
    </dgm:pt>
    <dgm:pt modelId="{174C4EA8-FCEB-4D24-AA21-52F5720E4EB1}">
      <dgm:prSet phldrT="[Text]"/>
      <dgm:spPr/>
      <dgm:t>
        <a:bodyPr/>
        <a:lstStyle/>
        <a:p>
          <a:r>
            <a:rPr lang="en-US" b="1" dirty="0"/>
            <a:t>Maya Declaration launched</a:t>
          </a:r>
        </a:p>
      </dgm:t>
    </dgm:pt>
    <dgm:pt modelId="{63F63DFE-32F6-4164-85E1-60664A682DB2}" type="parTrans" cxnId="{1F980FB8-DF56-4E69-A45A-82AC3A872C55}">
      <dgm:prSet/>
      <dgm:spPr/>
      <dgm:t>
        <a:bodyPr/>
        <a:lstStyle/>
        <a:p>
          <a:endParaRPr lang="en-US" b="1"/>
        </a:p>
      </dgm:t>
    </dgm:pt>
    <dgm:pt modelId="{C536C7D9-152A-4EAB-BE86-618F7ED3FDB9}" type="sibTrans" cxnId="{1F980FB8-DF56-4E69-A45A-82AC3A872C55}">
      <dgm:prSet/>
      <dgm:spPr/>
      <dgm:t>
        <a:bodyPr/>
        <a:lstStyle/>
        <a:p>
          <a:endParaRPr lang="en-US" b="1"/>
        </a:p>
      </dgm:t>
    </dgm:pt>
    <dgm:pt modelId="{E1378E18-24AF-4485-9140-76C0097294F3}">
      <dgm:prSet phldrT="[Text]"/>
      <dgm:spPr/>
      <dgm:t>
        <a:bodyPr/>
        <a:lstStyle/>
        <a:p>
          <a:r>
            <a:rPr lang="en-US" b="1" dirty="0"/>
            <a:t>UFA 2020 launched</a:t>
          </a:r>
        </a:p>
      </dgm:t>
    </dgm:pt>
    <dgm:pt modelId="{3D33A1C7-B275-4884-B663-F29273C58E0B}" type="parTrans" cxnId="{DD0853A0-F1FF-435C-9DC4-FB1FD0E938CD}">
      <dgm:prSet/>
      <dgm:spPr/>
      <dgm:t>
        <a:bodyPr/>
        <a:lstStyle/>
        <a:p>
          <a:endParaRPr lang="en-US" b="1"/>
        </a:p>
      </dgm:t>
    </dgm:pt>
    <dgm:pt modelId="{560ECB1E-A1B5-4F58-9BFB-934A6AA2D983}" type="sibTrans" cxnId="{DD0853A0-F1FF-435C-9DC4-FB1FD0E938CD}">
      <dgm:prSet/>
      <dgm:spPr/>
      <dgm:t>
        <a:bodyPr/>
        <a:lstStyle/>
        <a:p>
          <a:endParaRPr lang="en-US" b="1"/>
        </a:p>
      </dgm:t>
    </dgm:pt>
    <dgm:pt modelId="{D871D911-4195-4F5C-92D9-CDAEF8095D27}" type="pres">
      <dgm:prSet presAssocID="{FC41C06A-E147-4303-AA5D-D16365CAB66B}" presName="Name0" presStyleCnt="0">
        <dgm:presLayoutVars>
          <dgm:dir/>
          <dgm:resizeHandles val="exact"/>
        </dgm:presLayoutVars>
      </dgm:prSet>
      <dgm:spPr/>
    </dgm:pt>
    <dgm:pt modelId="{3163A5D8-A88B-45A7-A78B-67551894012C}" type="pres">
      <dgm:prSet presAssocID="{FC41C06A-E147-4303-AA5D-D16365CAB66B}" presName="arrow" presStyleLbl="bgShp" presStyleIdx="0" presStyleCnt="1"/>
      <dgm:spPr/>
    </dgm:pt>
    <dgm:pt modelId="{EF667FC3-8E74-470F-BBD8-C819021509ED}" type="pres">
      <dgm:prSet presAssocID="{FC41C06A-E147-4303-AA5D-D16365CAB66B}" presName="points" presStyleCnt="0"/>
      <dgm:spPr/>
    </dgm:pt>
    <dgm:pt modelId="{F92F232A-BD61-4796-8606-9F2BA4745474}" type="pres">
      <dgm:prSet presAssocID="{E66DA9DD-A04A-4718-9705-897367D5B784}" presName="compositeA" presStyleCnt="0"/>
      <dgm:spPr/>
    </dgm:pt>
    <dgm:pt modelId="{1BCD4670-1082-4EB7-B853-458A34938127}" type="pres">
      <dgm:prSet presAssocID="{E66DA9DD-A04A-4718-9705-897367D5B784}" presName="textA" presStyleLbl="revTx" presStyleIdx="0" presStyleCnt="6">
        <dgm:presLayoutVars>
          <dgm:bulletEnabled val="1"/>
        </dgm:presLayoutVars>
      </dgm:prSet>
      <dgm:spPr/>
      <dgm:t>
        <a:bodyPr/>
        <a:lstStyle/>
        <a:p>
          <a:endParaRPr lang="en-US"/>
        </a:p>
      </dgm:t>
    </dgm:pt>
    <dgm:pt modelId="{2C1DCBBD-4BA9-4C46-9B52-AAE8B4548B04}" type="pres">
      <dgm:prSet presAssocID="{E66DA9DD-A04A-4718-9705-897367D5B784}" presName="circleA" presStyleLbl="node1" presStyleIdx="0" presStyleCnt="6"/>
      <dgm:spPr/>
    </dgm:pt>
    <dgm:pt modelId="{BA07A768-595C-48BC-800D-0F8DFB35AAAA}" type="pres">
      <dgm:prSet presAssocID="{E66DA9DD-A04A-4718-9705-897367D5B784}" presName="spaceA" presStyleCnt="0"/>
      <dgm:spPr/>
    </dgm:pt>
    <dgm:pt modelId="{AA663DB1-C818-4628-B49A-8556D1AF6180}" type="pres">
      <dgm:prSet presAssocID="{91A2D066-7A3B-4100-B3B2-56B305BBA8AF}" presName="space" presStyleCnt="0"/>
      <dgm:spPr/>
    </dgm:pt>
    <dgm:pt modelId="{36DFCC1E-3A57-4A93-9DAC-735F34B457FD}" type="pres">
      <dgm:prSet presAssocID="{1254C19E-6C40-49A1-8BF7-6BA8F84725B6}" presName="compositeB" presStyleCnt="0"/>
      <dgm:spPr/>
    </dgm:pt>
    <dgm:pt modelId="{49AE66F1-6BCD-43DC-921A-C27BA9802329}" type="pres">
      <dgm:prSet presAssocID="{1254C19E-6C40-49A1-8BF7-6BA8F84725B6}" presName="textB" presStyleLbl="revTx" presStyleIdx="1" presStyleCnt="6">
        <dgm:presLayoutVars>
          <dgm:bulletEnabled val="1"/>
        </dgm:presLayoutVars>
      </dgm:prSet>
      <dgm:spPr/>
      <dgm:t>
        <a:bodyPr/>
        <a:lstStyle/>
        <a:p>
          <a:endParaRPr lang="en-US"/>
        </a:p>
      </dgm:t>
    </dgm:pt>
    <dgm:pt modelId="{847B6B01-D59D-4E8D-ACE4-EE56AD7D3D01}" type="pres">
      <dgm:prSet presAssocID="{1254C19E-6C40-49A1-8BF7-6BA8F84725B6}" presName="circleB" presStyleLbl="node1" presStyleIdx="1" presStyleCnt="6"/>
      <dgm:spPr/>
    </dgm:pt>
    <dgm:pt modelId="{E8449FF4-8116-4615-B6B4-6DDC5505D782}" type="pres">
      <dgm:prSet presAssocID="{1254C19E-6C40-49A1-8BF7-6BA8F84725B6}" presName="spaceB" presStyleCnt="0"/>
      <dgm:spPr/>
    </dgm:pt>
    <dgm:pt modelId="{82807688-BC6C-4091-8818-25EB3C81959E}" type="pres">
      <dgm:prSet presAssocID="{FF166029-49D9-43A7-BB46-F2E2DE7225AE}" presName="space" presStyleCnt="0"/>
      <dgm:spPr/>
    </dgm:pt>
    <dgm:pt modelId="{9F2460C2-A054-4798-8DCE-CCD1CA3C4463}" type="pres">
      <dgm:prSet presAssocID="{8D532EB5-DB97-4906-B5BF-ABE96DFA76C5}" presName="compositeA" presStyleCnt="0"/>
      <dgm:spPr/>
    </dgm:pt>
    <dgm:pt modelId="{6A7CCE83-BE9D-453F-AC9F-BCB88A1F71F8}" type="pres">
      <dgm:prSet presAssocID="{8D532EB5-DB97-4906-B5BF-ABE96DFA76C5}" presName="textA" presStyleLbl="revTx" presStyleIdx="2" presStyleCnt="6">
        <dgm:presLayoutVars>
          <dgm:bulletEnabled val="1"/>
        </dgm:presLayoutVars>
      </dgm:prSet>
      <dgm:spPr/>
      <dgm:t>
        <a:bodyPr/>
        <a:lstStyle/>
        <a:p>
          <a:endParaRPr lang="en-US"/>
        </a:p>
      </dgm:t>
    </dgm:pt>
    <dgm:pt modelId="{E1C627D5-883A-474C-8727-FA22412A6C70}" type="pres">
      <dgm:prSet presAssocID="{8D532EB5-DB97-4906-B5BF-ABE96DFA76C5}" presName="circleA" presStyleLbl="node1" presStyleIdx="2" presStyleCnt="6"/>
      <dgm:spPr/>
    </dgm:pt>
    <dgm:pt modelId="{5F4D8A33-31C2-4437-84F8-8B9FA813174D}" type="pres">
      <dgm:prSet presAssocID="{8D532EB5-DB97-4906-B5BF-ABE96DFA76C5}" presName="spaceA" presStyleCnt="0"/>
      <dgm:spPr/>
    </dgm:pt>
    <dgm:pt modelId="{381C9402-AB45-4498-800F-EC539B495EE0}" type="pres">
      <dgm:prSet presAssocID="{998CF89F-4E58-4B01-B44F-AA6FABA99F2F}" presName="space" presStyleCnt="0"/>
      <dgm:spPr/>
    </dgm:pt>
    <dgm:pt modelId="{B4EC8FAF-A7F6-4857-B199-5877B3504AAB}" type="pres">
      <dgm:prSet presAssocID="{174C4EA8-FCEB-4D24-AA21-52F5720E4EB1}" presName="compositeB" presStyleCnt="0"/>
      <dgm:spPr/>
    </dgm:pt>
    <dgm:pt modelId="{B17B572C-FC7D-4FE8-B37E-136F8BBE7979}" type="pres">
      <dgm:prSet presAssocID="{174C4EA8-FCEB-4D24-AA21-52F5720E4EB1}" presName="textB" presStyleLbl="revTx" presStyleIdx="3" presStyleCnt="6">
        <dgm:presLayoutVars>
          <dgm:bulletEnabled val="1"/>
        </dgm:presLayoutVars>
      </dgm:prSet>
      <dgm:spPr/>
      <dgm:t>
        <a:bodyPr/>
        <a:lstStyle/>
        <a:p>
          <a:endParaRPr lang="en-US"/>
        </a:p>
      </dgm:t>
    </dgm:pt>
    <dgm:pt modelId="{8126996D-3DFA-49F5-A23D-0B53309EC801}" type="pres">
      <dgm:prSet presAssocID="{174C4EA8-FCEB-4D24-AA21-52F5720E4EB1}" presName="circleB" presStyleLbl="node1" presStyleIdx="3" presStyleCnt="6"/>
      <dgm:spPr/>
    </dgm:pt>
    <dgm:pt modelId="{2DBEC230-B02D-48E3-B0B0-7E5662FCA5D7}" type="pres">
      <dgm:prSet presAssocID="{174C4EA8-FCEB-4D24-AA21-52F5720E4EB1}" presName="spaceB" presStyleCnt="0"/>
      <dgm:spPr/>
    </dgm:pt>
    <dgm:pt modelId="{818182AF-5B6B-4FA9-8563-E97F688A55CB}" type="pres">
      <dgm:prSet presAssocID="{C536C7D9-152A-4EAB-BE86-618F7ED3FDB9}" presName="space" presStyleCnt="0"/>
      <dgm:spPr/>
    </dgm:pt>
    <dgm:pt modelId="{2A7F1E8E-675C-440A-8DA5-294CA6F6835A}" type="pres">
      <dgm:prSet presAssocID="{E1378E18-24AF-4485-9140-76C0097294F3}" presName="compositeA" presStyleCnt="0"/>
      <dgm:spPr/>
    </dgm:pt>
    <dgm:pt modelId="{19CEE4F5-28C9-4FDE-B926-301FE9A6A231}" type="pres">
      <dgm:prSet presAssocID="{E1378E18-24AF-4485-9140-76C0097294F3}" presName="textA" presStyleLbl="revTx" presStyleIdx="4" presStyleCnt="6">
        <dgm:presLayoutVars>
          <dgm:bulletEnabled val="1"/>
        </dgm:presLayoutVars>
      </dgm:prSet>
      <dgm:spPr/>
      <dgm:t>
        <a:bodyPr/>
        <a:lstStyle/>
        <a:p>
          <a:endParaRPr lang="en-US"/>
        </a:p>
      </dgm:t>
    </dgm:pt>
    <dgm:pt modelId="{0129122F-5CBB-4852-837C-94E48A02C506}" type="pres">
      <dgm:prSet presAssocID="{E1378E18-24AF-4485-9140-76C0097294F3}" presName="circleA" presStyleLbl="node1" presStyleIdx="4" presStyleCnt="6"/>
      <dgm:spPr/>
    </dgm:pt>
    <dgm:pt modelId="{CCB513F3-3A3D-465A-BFC9-BA03341FFDD7}" type="pres">
      <dgm:prSet presAssocID="{E1378E18-24AF-4485-9140-76C0097294F3}" presName="spaceA" presStyleCnt="0"/>
      <dgm:spPr/>
    </dgm:pt>
    <dgm:pt modelId="{8C9BE4F9-91D5-48EB-B036-FAE1B3802AD3}" type="pres">
      <dgm:prSet presAssocID="{560ECB1E-A1B5-4F58-9BFB-934A6AA2D983}" presName="space" presStyleCnt="0"/>
      <dgm:spPr/>
    </dgm:pt>
    <dgm:pt modelId="{FEBA8098-9207-4885-94A5-26BE444DA6B0}" type="pres">
      <dgm:prSet presAssocID="{A5136956-F3E2-447B-95C5-088134B4EFA1}" presName="compositeB" presStyleCnt="0"/>
      <dgm:spPr/>
    </dgm:pt>
    <dgm:pt modelId="{D03AD8BE-4E24-4DCA-B6BF-42CFF5A0183D}" type="pres">
      <dgm:prSet presAssocID="{A5136956-F3E2-447B-95C5-088134B4EFA1}" presName="textB" presStyleLbl="revTx" presStyleIdx="5" presStyleCnt="6">
        <dgm:presLayoutVars>
          <dgm:bulletEnabled val="1"/>
        </dgm:presLayoutVars>
      </dgm:prSet>
      <dgm:spPr/>
      <dgm:t>
        <a:bodyPr/>
        <a:lstStyle/>
        <a:p>
          <a:endParaRPr lang="en-US"/>
        </a:p>
      </dgm:t>
    </dgm:pt>
    <dgm:pt modelId="{E76A7D75-3B13-45C2-8975-74E90A0FA6D0}" type="pres">
      <dgm:prSet presAssocID="{A5136956-F3E2-447B-95C5-088134B4EFA1}" presName="circleB" presStyleLbl="node1" presStyleIdx="5" presStyleCnt="6"/>
      <dgm:spPr/>
    </dgm:pt>
    <dgm:pt modelId="{60EA8EAC-C59E-4E33-8295-606476838828}" type="pres">
      <dgm:prSet presAssocID="{A5136956-F3E2-447B-95C5-088134B4EFA1}" presName="spaceB" presStyleCnt="0"/>
      <dgm:spPr/>
    </dgm:pt>
  </dgm:ptLst>
  <dgm:cxnLst>
    <dgm:cxn modelId="{53CE8898-1B1F-4D2B-B619-4E128C0FE704}" srcId="{FC41C06A-E147-4303-AA5D-D16365CAB66B}" destId="{A5136956-F3E2-447B-95C5-088134B4EFA1}" srcOrd="5" destOrd="0" parTransId="{1788CC80-8278-43B2-9A86-4E3C701658F4}" sibTransId="{58C0D07C-EF0A-4B1D-8B9F-5CB7D17CF04E}"/>
    <dgm:cxn modelId="{304E4966-4DAB-4A5F-88EC-8012A8F0946B}" type="presOf" srcId="{E66DA9DD-A04A-4718-9705-897367D5B784}" destId="{1BCD4670-1082-4EB7-B853-458A34938127}" srcOrd="0" destOrd="0" presId="urn:microsoft.com/office/officeart/2005/8/layout/hProcess11"/>
    <dgm:cxn modelId="{1C9C67EF-BC78-4D77-A6DC-056C22DB4341}" type="presOf" srcId="{A5136956-F3E2-447B-95C5-088134B4EFA1}" destId="{D03AD8BE-4E24-4DCA-B6BF-42CFF5A0183D}" srcOrd="0" destOrd="0" presId="urn:microsoft.com/office/officeart/2005/8/layout/hProcess11"/>
    <dgm:cxn modelId="{124DFA44-C5A3-407C-A9EE-A7BE7F896576}" srcId="{FC41C06A-E147-4303-AA5D-D16365CAB66B}" destId="{E66DA9DD-A04A-4718-9705-897367D5B784}" srcOrd="0" destOrd="0" parTransId="{D184CBAF-DDBC-4D34-A69E-1D1BE3302E42}" sibTransId="{91A2D066-7A3B-4100-B3B2-56B305BBA8AF}"/>
    <dgm:cxn modelId="{DD0853A0-F1FF-435C-9DC4-FB1FD0E938CD}" srcId="{FC41C06A-E147-4303-AA5D-D16365CAB66B}" destId="{E1378E18-24AF-4485-9140-76C0097294F3}" srcOrd="4" destOrd="0" parTransId="{3D33A1C7-B275-4884-B663-F29273C58E0B}" sibTransId="{560ECB1E-A1B5-4F58-9BFB-934A6AA2D983}"/>
    <dgm:cxn modelId="{1F980FB8-DF56-4E69-A45A-82AC3A872C55}" srcId="{FC41C06A-E147-4303-AA5D-D16365CAB66B}" destId="{174C4EA8-FCEB-4D24-AA21-52F5720E4EB1}" srcOrd="3" destOrd="0" parTransId="{63F63DFE-32F6-4164-85E1-60664A682DB2}" sibTransId="{C536C7D9-152A-4EAB-BE86-618F7ED3FDB9}"/>
    <dgm:cxn modelId="{AB6B876B-5D0B-4725-BFD3-B262EE067F26}" type="presOf" srcId="{FC41C06A-E147-4303-AA5D-D16365CAB66B}" destId="{D871D911-4195-4F5C-92D9-CDAEF8095D27}" srcOrd="0" destOrd="0" presId="urn:microsoft.com/office/officeart/2005/8/layout/hProcess11"/>
    <dgm:cxn modelId="{0AF088C7-44DB-4BBF-90C9-0AB57AA185E9}" srcId="{FC41C06A-E147-4303-AA5D-D16365CAB66B}" destId="{8D532EB5-DB97-4906-B5BF-ABE96DFA76C5}" srcOrd="2" destOrd="0" parTransId="{904068FF-7D6B-46B1-BF0A-219F7FB56932}" sibTransId="{998CF89F-4E58-4B01-B44F-AA6FABA99F2F}"/>
    <dgm:cxn modelId="{7414CF72-7ED4-4467-B09A-9E2C93E0280A}" type="presOf" srcId="{8D532EB5-DB97-4906-B5BF-ABE96DFA76C5}" destId="{6A7CCE83-BE9D-453F-AC9F-BCB88A1F71F8}" srcOrd="0" destOrd="0" presId="urn:microsoft.com/office/officeart/2005/8/layout/hProcess11"/>
    <dgm:cxn modelId="{DA9E1B69-8986-4F95-A4AC-8061ACFF2BBB}" type="presOf" srcId="{174C4EA8-FCEB-4D24-AA21-52F5720E4EB1}" destId="{B17B572C-FC7D-4FE8-B37E-136F8BBE7979}" srcOrd="0" destOrd="0" presId="urn:microsoft.com/office/officeart/2005/8/layout/hProcess11"/>
    <dgm:cxn modelId="{04C28725-691A-45D2-8837-7D1C2D8C4625}" srcId="{FC41C06A-E147-4303-AA5D-D16365CAB66B}" destId="{1254C19E-6C40-49A1-8BF7-6BA8F84725B6}" srcOrd="1" destOrd="0" parTransId="{F8B3B205-8EE3-4EF6-845E-EF05EFD25344}" sibTransId="{FF166029-49D9-43A7-BB46-F2E2DE7225AE}"/>
    <dgm:cxn modelId="{45CB6391-282E-41EA-A761-69E97B08C5C2}" type="presOf" srcId="{E1378E18-24AF-4485-9140-76C0097294F3}" destId="{19CEE4F5-28C9-4FDE-B926-301FE9A6A231}" srcOrd="0" destOrd="0" presId="urn:microsoft.com/office/officeart/2005/8/layout/hProcess11"/>
    <dgm:cxn modelId="{AB0A1CCE-DA53-4811-B133-B913EEF6945C}" type="presOf" srcId="{1254C19E-6C40-49A1-8BF7-6BA8F84725B6}" destId="{49AE66F1-6BCD-43DC-921A-C27BA9802329}" srcOrd="0" destOrd="0" presId="urn:microsoft.com/office/officeart/2005/8/layout/hProcess11"/>
    <dgm:cxn modelId="{EC0D6049-0459-46F8-9F26-5BFCDC8CABF6}" type="presParOf" srcId="{D871D911-4195-4F5C-92D9-CDAEF8095D27}" destId="{3163A5D8-A88B-45A7-A78B-67551894012C}" srcOrd="0" destOrd="0" presId="urn:microsoft.com/office/officeart/2005/8/layout/hProcess11"/>
    <dgm:cxn modelId="{519B108D-0A8E-4D6D-9D05-29CBE3AD4C83}" type="presParOf" srcId="{D871D911-4195-4F5C-92D9-CDAEF8095D27}" destId="{EF667FC3-8E74-470F-BBD8-C819021509ED}" srcOrd="1" destOrd="0" presId="urn:microsoft.com/office/officeart/2005/8/layout/hProcess11"/>
    <dgm:cxn modelId="{623B98ED-AC72-4C16-BEDA-638279F826FC}" type="presParOf" srcId="{EF667FC3-8E74-470F-BBD8-C819021509ED}" destId="{F92F232A-BD61-4796-8606-9F2BA4745474}" srcOrd="0" destOrd="0" presId="urn:microsoft.com/office/officeart/2005/8/layout/hProcess11"/>
    <dgm:cxn modelId="{EB87B5C4-8123-49FA-9BC1-8574F15350D0}" type="presParOf" srcId="{F92F232A-BD61-4796-8606-9F2BA4745474}" destId="{1BCD4670-1082-4EB7-B853-458A34938127}" srcOrd="0" destOrd="0" presId="urn:microsoft.com/office/officeart/2005/8/layout/hProcess11"/>
    <dgm:cxn modelId="{365252F5-ABFF-45DE-9AAB-C5BBFAF08965}" type="presParOf" srcId="{F92F232A-BD61-4796-8606-9F2BA4745474}" destId="{2C1DCBBD-4BA9-4C46-9B52-AAE8B4548B04}" srcOrd="1" destOrd="0" presId="urn:microsoft.com/office/officeart/2005/8/layout/hProcess11"/>
    <dgm:cxn modelId="{CF250FC6-6A93-430F-A2C7-036F54B03357}" type="presParOf" srcId="{F92F232A-BD61-4796-8606-9F2BA4745474}" destId="{BA07A768-595C-48BC-800D-0F8DFB35AAAA}" srcOrd="2" destOrd="0" presId="urn:microsoft.com/office/officeart/2005/8/layout/hProcess11"/>
    <dgm:cxn modelId="{36FA54C4-FCB1-44AE-B8A4-9674A1108EB7}" type="presParOf" srcId="{EF667FC3-8E74-470F-BBD8-C819021509ED}" destId="{AA663DB1-C818-4628-B49A-8556D1AF6180}" srcOrd="1" destOrd="0" presId="urn:microsoft.com/office/officeart/2005/8/layout/hProcess11"/>
    <dgm:cxn modelId="{2F2FF54F-0E29-4693-999B-A5CDD4C5D85C}" type="presParOf" srcId="{EF667FC3-8E74-470F-BBD8-C819021509ED}" destId="{36DFCC1E-3A57-4A93-9DAC-735F34B457FD}" srcOrd="2" destOrd="0" presId="urn:microsoft.com/office/officeart/2005/8/layout/hProcess11"/>
    <dgm:cxn modelId="{B078D702-DCA6-4368-8545-75A9F8D072C5}" type="presParOf" srcId="{36DFCC1E-3A57-4A93-9DAC-735F34B457FD}" destId="{49AE66F1-6BCD-43DC-921A-C27BA9802329}" srcOrd="0" destOrd="0" presId="urn:microsoft.com/office/officeart/2005/8/layout/hProcess11"/>
    <dgm:cxn modelId="{E5DF5149-0A71-403B-9018-4BC229D73953}" type="presParOf" srcId="{36DFCC1E-3A57-4A93-9DAC-735F34B457FD}" destId="{847B6B01-D59D-4E8D-ACE4-EE56AD7D3D01}" srcOrd="1" destOrd="0" presId="urn:microsoft.com/office/officeart/2005/8/layout/hProcess11"/>
    <dgm:cxn modelId="{F85F8039-7507-43ED-992C-4260E85BE300}" type="presParOf" srcId="{36DFCC1E-3A57-4A93-9DAC-735F34B457FD}" destId="{E8449FF4-8116-4615-B6B4-6DDC5505D782}" srcOrd="2" destOrd="0" presId="urn:microsoft.com/office/officeart/2005/8/layout/hProcess11"/>
    <dgm:cxn modelId="{F12C31CC-12B5-48F1-A7BA-68F375BC75B1}" type="presParOf" srcId="{EF667FC3-8E74-470F-BBD8-C819021509ED}" destId="{82807688-BC6C-4091-8818-25EB3C81959E}" srcOrd="3" destOrd="0" presId="urn:microsoft.com/office/officeart/2005/8/layout/hProcess11"/>
    <dgm:cxn modelId="{C06372A2-4344-457A-9C92-7AC1F5C4BF91}" type="presParOf" srcId="{EF667FC3-8E74-470F-BBD8-C819021509ED}" destId="{9F2460C2-A054-4798-8DCE-CCD1CA3C4463}" srcOrd="4" destOrd="0" presId="urn:microsoft.com/office/officeart/2005/8/layout/hProcess11"/>
    <dgm:cxn modelId="{189372C6-0BFB-4674-AE3B-FD7D692B6173}" type="presParOf" srcId="{9F2460C2-A054-4798-8DCE-CCD1CA3C4463}" destId="{6A7CCE83-BE9D-453F-AC9F-BCB88A1F71F8}" srcOrd="0" destOrd="0" presId="urn:microsoft.com/office/officeart/2005/8/layout/hProcess11"/>
    <dgm:cxn modelId="{015E4DEF-9012-4204-80C8-788F25CEDCD6}" type="presParOf" srcId="{9F2460C2-A054-4798-8DCE-CCD1CA3C4463}" destId="{E1C627D5-883A-474C-8727-FA22412A6C70}" srcOrd="1" destOrd="0" presId="urn:microsoft.com/office/officeart/2005/8/layout/hProcess11"/>
    <dgm:cxn modelId="{3D15D311-E154-49C5-AD89-9A9972FD2739}" type="presParOf" srcId="{9F2460C2-A054-4798-8DCE-CCD1CA3C4463}" destId="{5F4D8A33-31C2-4437-84F8-8B9FA813174D}" srcOrd="2" destOrd="0" presId="urn:microsoft.com/office/officeart/2005/8/layout/hProcess11"/>
    <dgm:cxn modelId="{8B94C0B9-2654-49D8-AFFE-C5C9404E01D5}" type="presParOf" srcId="{EF667FC3-8E74-470F-BBD8-C819021509ED}" destId="{381C9402-AB45-4498-800F-EC539B495EE0}" srcOrd="5" destOrd="0" presId="urn:microsoft.com/office/officeart/2005/8/layout/hProcess11"/>
    <dgm:cxn modelId="{0FF3E7A9-388C-472C-87F5-6C74ED34CB40}" type="presParOf" srcId="{EF667FC3-8E74-470F-BBD8-C819021509ED}" destId="{B4EC8FAF-A7F6-4857-B199-5877B3504AAB}" srcOrd="6" destOrd="0" presId="urn:microsoft.com/office/officeart/2005/8/layout/hProcess11"/>
    <dgm:cxn modelId="{6B55DC50-B4F7-4D45-89C6-B757A9875EC5}" type="presParOf" srcId="{B4EC8FAF-A7F6-4857-B199-5877B3504AAB}" destId="{B17B572C-FC7D-4FE8-B37E-136F8BBE7979}" srcOrd="0" destOrd="0" presId="urn:microsoft.com/office/officeart/2005/8/layout/hProcess11"/>
    <dgm:cxn modelId="{F4219436-C3D0-4324-9E67-1BBAA9817254}" type="presParOf" srcId="{B4EC8FAF-A7F6-4857-B199-5877B3504AAB}" destId="{8126996D-3DFA-49F5-A23D-0B53309EC801}" srcOrd="1" destOrd="0" presId="urn:microsoft.com/office/officeart/2005/8/layout/hProcess11"/>
    <dgm:cxn modelId="{9A9AFEA2-07B5-4DE8-A7EF-298937A269A1}" type="presParOf" srcId="{B4EC8FAF-A7F6-4857-B199-5877B3504AAB}" destId="{2DBEC230-B02D-48E3-B0B0-7E5662FCA5D7}" srcOrd="2" destOrd="0" presId="urn:microsoft.com/office/officeart/2005/8/layout/hProcess11"/>
    <dgm:cxn modelId="{3F3593A9-076E-42CA-A9EC-BD84BE4EC779}" type="presParOf" srcId="{EF667FC3-8E74-470F-BBD8-C819021509ED}" destId="{818182AF-5B6B-4FA9-8563-E97F688A55CB}" srcOrd="7" destOrd="0" presId="urn:microsoft.com/office/officeart/2005/8/layout/hProcess11"/>
    <dgm:cxn modelId="{66D9823C-154F-4AE2-B751-FAA58C245419}" type="presParOf" srcId="{EF667FC3-8E74-470F-BBD8-C819021509ED}" destId="{2A7F1E8E-675C-440A-8DA5-294CA6F6835A}" srcOrd="8" destOrd="0" presId="urn:microsoft.com/office/officeart/2005/8/layout/hProcess11"/>
    <dgm:cxn modelId="{4A4DAF19-67FC-4210-B0A9-3E7D0F07579F}" type="presParOf" srcId="{2A7F1E8E-675C-440A-8DA5-294CA6F6835A}" destId="{19CEE4F5-28C9-4FDE-B926-301FE9A6A231}" srcOrd="0" destOrd="0" presId="urn:microsoft.com/office/officeart/2005/8/layout/hProcess11"/>
    <dgm:cxn modelId="{94AE929D-9C03-4609-993D-9CEF4068F2E5}" type="presParOf" srcId="{2A7F1E8E-675C-440A-8DA5-294CA6F6835A}" destId="{0129122F-5CBB-4852-837C-94E48A02C506}" srcOrd="1" destOrd="0" presId="urn:microsoft.com/office/officeart/2005/8/layout/hProcess11"/>
    <dgm:cxn modelId="{D9F206A1-38C3-42A2-953C-619B15DCC036}" type="presParOf" srcId="{2A7F1E8E-675C-440A-8DA5-294CA6F6835A}" destId="{CCB513F3-3A3D-465A-BFC9-BA03341FFDD7}" srcOrd="2" destOrd="0" presId="urn:microsoft.com/office/officeart/2005/8/layout/hProcess11"/>
    <dgm:cxn modelId="{6E69D356-BA77-45C4-BC60-6484C3553790}" type="presParOf" srcId="{EF667FC3-8E74-470F-BBD8-C819021509ED}" destId="{8C9BE4F9-91D5-48EB-B036-FAE1B3802AD3}" srcOrd="9" destOrd="0" presId="urn:microsoft.com/office/officeart/2005/8/layout/hProcess11"/>
    <dgm:cxn modelId="{FA8C1F09-A1EC-415A-B645-B2739D07EF7E}" type="presParOf" srcId="{EF667FC3-8E74-470F-BBD8-C819021509ED}" destId="{FEBA8098-9207-4885-94A5-26BE444DA6B0}" srcOrd="10" destOrd="0" presId="urn:microsoft.com/office/officeart/2005/8/layout/hProcess11"/>
    <dgm:cxn modelId="{48A5E22A-5524-4DED-85FA-C73206C33C53}" type="presParOf" srcId="{FEBA8098-9207-4885-94A5-26BE444DA6B0}" destId="{D03AD8BE-4E24-4DCA-B6BF-42CFF5A0183D}" srcOrd="0" destOrd="0" presId="urn:microsoft.com/office/officeart/2005/8/layout/hProcess11"/>
    <dgm:cxn modelId="{DA51BDDA-31C1-47E6-8ACB-909F11DD2244}" type="presParOf" srcId="{FEBA8098-9207-4885-94A5-26BE444DA6B0}" destId="{E76A7D75-3B13-45C2-8975-74E90A0FA6D0}" srcOrd="1" destOrd="0" presId="urn:microsoft.com/office/officeart/2005/8/layout/hProcess11"/>
    <dgm:cxn modelId="{9450B755-DB42-412A-A655-AE69E8712815}" type="presParOf" srcId="{FEBA8098-9207-4885-94A5-26BE444DA6B0}" destId="{60EA8EAC-C59E-4E33-8295-60647683882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C47EE-D3FC-4123-82C7-7A1B591550A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BF1BC95-FEF9-4341-9F3E-40A855C6E05C}">
      <dgm:prSet phldrT="[Text]"/>
      <dgm:spPr>
        <a:solidFill>
          <a:schemeClr val="accent5">
            <a:lumMod val="75000"/>
          </a:schemeClr>
        </a:solidFill>
      </dgm:spPr>
      <dgm:t>
        <a:bodyPr/>
        <a:lstStyle/>
        <a:p>
          <a:r>
            <a:rPr lang="en-US" b="1" dirty="0">
              <a:solidFill>
                <a:schemeClr val="accent5">
                  <a:lumMod val="25000"/>
                </a:schemeClr>
              </a:solidFill>
              <a:latin typeface="Arial" panose="020B0604020202020204" pitchFamily="34" charset="0"/>
              <a:cs typeface="Arial" panose="020B0604020202020204" pitchFamily="34" charset="0"/>
            </a:rPr>
            <a:t>Assessment</a:t>
          </a:r>
          <a:endParaRPr lang="en-US" dirty="0">
            <a:solidFill>
              <a:schemeClr val="accent5">
                <a:lumMod val="25000"/>
              </a:schemeClr>
            </a:solidFill>
          </a:endParaRPr>
        </a:p>
      </dgm:t>
    </dgm:pt>
    <dgm:pt modelId="{3F43E1A1-BAF4-4F25-B42D-7544D3845EDD}" type="parTrans" cxnId="{9416B893-7453-4143-86DD-39F352EF3720}">
      <dgm:prSet/>
      <dgm:spPr/>
      <dgm:t>
        <a:bodyPr/>
        <a:lstStyle/>
        <a:p>
          <a:endParaRPr lang="en-US"/>
        </a:p>
      </dgm:t>
    </dgm:pt>
    <dgm:pt modelId="{7C6761E9-9678-4BBD-AEC3-3B2A44344FED}" type="sibTrans" cxnId="{9416B893-7453-4143-86DD-39F352EF3720}">
      <dgm:prSet/>
      <dgm:spPr>
        <a:solidFill>
          <a:schemeClr val="accent5">
            <a:lumMod val="25000"/>
          </a:schemeClr>
        </a:solidFill>
      </dgm:spPr>
      <dgm:t>
        <a:bodyPr/>
        <a:lstStyle/>
        <a:p>
          <a:endParaRPr lang="en-US" dirty="0"/>
        </a:p>
      </dgm:t>
    </dgm:pt>
    <dgm:pt modelId="{AC9F9C3A-DD3A-4CFF-8B6D-0168B3C6D523}">
      <dgm:prSet phldrT="[Text]"/>
      <dgm:spPr>
        <a:solidFill>
          <a:schemeClr val="accent5">
            <a:lumMod val="75000"/>
          </a:schemeClr>
        </a:solidFill>
      </dgm:spPr>
      <dgm:t>
        <a:bodyPr/>
        <a:lstStyle/>
        <a:p>
          <a:r>
            <a:rPr lang="en-US" b="1" dirty="0">
              <a:solidFill>
                <a:schemeClr val="accent5">
                  <a:lumMod val="25000"/>
                </a:schemeClr>
              </a:solidFill>
              <a:latin typeface="Arial" panose="020B0604020202020204" pitchFamily="34" charset="0"/>
              <a:cs typeface="Arial" panose="020B0604020202020204" pitchFamily="34" charset="0"/>
            </a:rPr>
            <a:t>Diagnostic</a:t>
          </a:r>
          <a:endParaRPr lang="en-US" dirty="0">
            <a:solidFill>
              <a:schemeClr val="accent5">
                <a:lumMod val="25000"/>
              </a:schemeClr>
            </a:solidFill>
          </a:endParaRPr>
        </a:p>
      </dgm:t>
    </dgm:pt>
    <dgm:pt modelId="{00D844CC-23CA-447E-A0AA-16EA8CB5B4B0}" type="parTrans" cxnId="{1AF2CE35-5878-461F-8E5B-1E91960C9FEF}">
      <dgm:prSet/>
      <dgm:spPr/>
      <dgm:t>
        <a:bodyPr/>
        <a:lstStyle/>
        <a:p>
          <a:endParaRPr lang="en-US"/>
        </a:p>
      </dgm:t>
    </dgm:pt>
    <dgm:pt modelId="{31DCE8DD-5448-4F93-8E3F-59FFF2977A6D}" type="sibTrans" cxnId="{1AF2CE35-5878-461F-8E5B-1E91960C9FEF}">
      <dgm:prSet/>
      <dgm:spPr>
        <a:solidFill>
          <a:schemeClr val="accent5">
            <a:lumMod val="25000"/>
          </a:schemeClr>
        </a:solidFill>
      </dgm:spPr>
      <dgm:t>
        <a:bodyPr/>
        <a:lstStyle/>
        <a:p>
          <a:endParaRPr lang="en-US" dirty="0"/>
        </a:p>
      </dgm:t>
    </dgm:pt>
    <dgm:pt modelId="{40BE5E1B-29CB-469D-B336-6DFEE585B166}">
      <dgm:prSet phldrT="[Text]"/>
      <dgm:spPr>
        <a:solidFill>
          <a:schemeClr val="accent5">
            <a:lumMod val="75000"/>
          </a:schemeClr>
        </a:solidFill>
      </dgm:spPr>
      <dgm:t>
        <a:bodyPr/>
        <a:lstStyle/>
        <a:p>
          <a:r>
            <a:rPr lang="en-US" b="1" dirty="0">
              <a:solidFill>
                <a:schemeClr val="accent5">
                  <a:lumMod val="25000"/>
                </a:schemeClr>
              </a:solidFill>
              <a:latin typeface="Arial" panose="020B0604020202020204" pitchFamily="34" charset="0"/>
              <a:cs typeface="Arial" panose="020B0604020202020204" pitchFamily="34" charset="0"/>
            </a:rPr>
            <a:t>Target setting</a:t>
          </a:r>
          <a:endParaRPr lang="en-US" dirty="0">
            <a:solidFill>
              <a:schemeClr val="accent5">
                <a:lumMod val="25000"/>
              </a:schemeClr>
            </a:solidFill>
          </a:endParaRPr>
        </a:p>
      </dgm:t>
    </dgm:pt>
    <dgm:pt modelId="{FF715015-0D02-4331-8423-47E5E340DBA6}" type="parTrans" cxnId="{1531DDD5-68DB-49B2-A17A-C98B60FB7198}">
      <dgm:prSet/>
      <dgm:spPr/>
      <dgm:t>
        <a:bodyPr/>
        <a:lstStyle/>
        <a:p>
          <a:endParaRPr lang="en-US"/>
        </a:p>
      </dgm:t>
    </dgm:pt>
    <dgm:pt modelId="{E6397398-3198-4D09-80C6-38C75537F80B}" type="sibTrans" cxnId="{1531DDD5-68DB-49B2-A17A-C98B60FB7198}">
      <dgm:prSet/>
      <dgm:spPr>
        <a:solidFill>
          <a:schemeClr val="accent5">
            <a:lumMod val="25000"/>
          </a:schemeClr>
        </a:solidFill>
      </dgm:spPr>
      <dgm:t>
        <a:bodyPr/>
        <a:lstStyle/>
        <a:p>
          <a:endParaRPr lang="en-US" dirty="0"/>
        </a:p>
      </dgm:t>
    </dgm:pt>
    <dgm:pt modelId="{C22F8A7D-B8F7-4CE4-BA03-96E5D9F938CC}">
      <dgm:prSet phldrT="[Text]"/>
      <dgm:spPr>
        <a:solidFill>
          <a:schemeClr val="accent5">
            <a:lumMod val="75000"/>
          </a:schemeClr>
        </a:solidFill>
      </dgm:spPr>
      <dgm:t>
        <a:bodyPr/>
        <a:lstStyle/>
        <a:p>
          <a:r>
            <a:rPr lang="en-US" b="1" dirty="0">
              <a:solidFill>
                <a:schemeClr val="accent5">
                  <a:lumMod val="25000"/>
                </a:schemeClr>
              </a:solidFill>
              <a:latin typeface="Arial" panose="020B0604020202020204" pitchFamily="34" charset="0"/>
              <a:cs typeface="Arial" panose="020B0604020202020204" pitchFamily="34" charset="0"/>
            </a:rPr>
            <a:t>Monitoring</a:t>
          </a:r>
          <a:endParaRPr lang="en-US" dirty="0">
            <a:solidFill>
              <a:schemeClr val="accent5">
                <a:lumMod val="25000"/>
              </a:schemeClr>
            </a:solidFill>
          </a:endParaRPr>
        </a:p>
      </dgm:t>
    </dgm:pt>
    <dgm:pt modelId="{A1E27F33-834D-4762-93C2-492CAF1B4E05}" type="parTrans" cxnId="{A8E5DE07-7852-4C90-B6C4-8CA54F399F51}">
      <dgm:prSet/>
      <dgm:spPr/>
      <dgm:t>
        <a:bodyPr/>
        <a:lstStyle/>
        <a:p>
          <a:endParaRPr lang="en-US"/>
        </a:p>
      </dgm:t>
    </dgm:pt>
    <dgm:pt modelId="{BCA0B9CA-22D8-45BE-8856-DFAC104E0541}" type="sibTrans" cxnId="{A8E5DE07-7852-4C90-B6C4-8CA54F399F51}">
      <dgm:prSet/>
      <dgm:spPr>
        <a:solidFill>
          <a:schemeClr val="accent5">
            <a:lumMod val="25000"/>
          </a:schemeClr>
        </a:solidFill>
      </dgm:spPr>
      <dgm:t>
        <a:bodyPr/>
        <a:lstStyle/>
        <a:p>
          <a:endParaRPr lang="en-US" dirty="0"/>
        </a:p>
      </dgm:t>
    </dgm:pt>
    <dgm:pt modelId="{C33C48F0-F2C2-43FA-854B-3E3CF8F4C1ED}">
      <dgm:prSet phldrT="[Text]"/>
      <dgm:spPr>
        <a:solidFill>
          <a:schemeClr val="accent5">
            <a:lumMod val="75000"/>
          </a:schemeClr>
        </a:solidFill>
      </dgm:spPr>
      <dgm:t>
        <a:bodyPr/>
        <a:lstStyle/>
        <a:p>
          <a:r>
            <a:rPr lang="en-US" b="1" dirty="0">
              <a:solidFill>
                <a:schemeClr val="accent5">
                  <a:lumMod val="25000"/>
                </a:schemeClr>
              </a:solidFill>
              <a:latin typeface="Arial" panose="020B0604020202020204" pitchFamily="34" charset="0"/>
              <a:cs typeface="Arial" panose="020B0604020202020204" pitchFamily="34" charset="0"/>
            </a:rPr>
            <a:t>Evaluation</a:t>
          </a:r>
          <a:endParaRPr lang="en-US" dirty="0">
            <a:solidFill>
              <a:schemeClr val="accent5">
                <a:lumMod val="25000"/>
              </a:schemeClr>
            </a:solidFill>
          </a:endParaRPr>
        </a:p>
      </dgm:t>
    </dgm:pt>
    <dgm:pt modelId="{309AF2EC-1EFC-4971-B16C-A0F288FA8F43}" type="parTrans" cxnId="{D1020E6F-C4AA-4DC1-B149-1B98E236F1A1}">
      <dgm:prSet/>
      <dgm:spPr/>
      <dgm:t>
        <a:bodyPr/>
        <a:lstStyle/>
        <a:p>
          <a:endParaRPr lang="en-US"/>
        </a:p>
      </dgm:t>
    </dgm:pt>
    <dgm:pt modelId="{F0C2D92D-7812-47F4-8D3D-9B452E755CF3}" type="sibTrans" cxnId="{D1020E6F-C4AA-4DC1-B149-1B98E236F1A1}">
      <dgm:prSet/>
      <dgm:spPr>
        <a:solidFill>
          <a:schemeClr val="accent5">
            <a:lumMod val="25000"/>
          </a:schemeClr>
        </a:solidFill>
      </dgm:spPr>
      <dgm:t>
        <a:bodyPr/>
        <a:lstStyle/>
        <a:p>
          <a:endParaRPr lang="en-US" dirty="0"/>
        </a:p>
      </dgm:t>
    </dgm:pt>
    <dgm:pt modelId="{92FFD2FA-C211-4DBB-9620-567E0FA411D6}" type="pres">
      <dgm:prSet presAssocID="{ECAC47EE-D3FC-4123-82C7-7A1B591550AD}" presName="cycle" presStyleCnt="0">
        <dgm:presLayoutVars>
          <dgm:dir/>
          <dgm:resizeHandles val="exact"/>
        </dgm:presLayoutVars>
      </dgm:prSet>
      <dgm:spPr/>
      <dgm:t>
        <a:bodyPr/>
        <a:lstStyle/>
        <a:p>
          <a:endParaRPr lang="en-US"/>
        </a:p>
      </dgm:t>
    </dgm:pt>
    <dgm:pt modelId="{306CBD91-C367-42A6-8895-6EB63684E3B9}" type="pres">
      <dgm:prSet presAssocID="{9BF1BC95-FEF9-4341-9F3E-40A855C6E05C}" presName="node" presStyleLbl="node1" presStyleIdx="0" presStyleCnt="5">
        <dgm:presLayoutVars>
          <dgm:bulletEnabled val="1"/>
        </dgm:presLayoutVars>
      </dgm:prSet>
      <dgm:spPr/>
      <dgm:t>
        <a:bodyPr/>
        <a:lstStyle/>
        <a:p>
          <a:endParaRPr lang="en-US"/>
        </a:p>
      </dgm:t>
    </dgm:pt>
    <dgm:pt modelId="{2D429968-E66C-4A4A-AD12-D67C03CA1F91}" type="pres">
      <dgm:prSet presAssocID="{7C6761E9-9678-4BBD-AEC3-3B2A44344FED}" presName="sibTrans" presStyleLbl="sibTrans2D1" presStyleIdx="0" presStyleCnt="5"/>
      <dgm:spPr/>
      <dgm:t>
        <a:bodyPr/>
        <a:lstStyle/>
        <a:p>
          <a:endParaRPr lang="en-US"/>
        </a:p>
      </dgm:t>
    </dgm:pt>
    <dgm:pt modelId="{8B0F2743-3FE2-479F-8EF4-F46C9166E1B4}" type="pres">
      <dgm:prSet presAssocID="{7C6761E9-9678-4BBD-AEC3-3B2A44344FED}" presName="connectorText" presStyleLbl="sibTrans2D1" presStyleIdx="0" presStyleCnt="5"/>
      <dgm:spPr/>
      <dgm:t>
        <a:bodyPr/>
        <a:lstStyle/>
        <a:p>
          <a:endParaRPr lang="en-US"/>
        </a:p>
      </dgm:t>
    </dgm:pt>
    <dgm:pt modelId="{89371CFE-FEA0-46EF-BCEC-60FD68B98CB1}" type="pres">
      <dgm:prSet presAssocID="{AC9F9C3A-DD3A-4CFF-8B6D-0168B3C6D523}" presName="node" presStyleLbl="node1" presStyleIdx="1" presStyleCnt="5">
        <dgm:presLayoutVars>
          <dgm:bulletEnabled val="1"/>
        </dgm:presLayoutVars>
      </dgm:prSet>
      <dgm:spPr/>
      <dgm:t>
        <a:bodyPr/>
        <a:lstStyle/>
        <a:p>
          <a:endParaRPr lang="en-US"/>
        </a:p>
      </dgm:t>
    </dgm:pt>
    <dgm:pt modelId="{A0E12C71-165F-4006-A026-84804C752B5F}" type="pres">
      <dgm:prSet presAssocID="{31DCE8DD-5448-4F93-8E3F-59FFF2977A6D}" presName="sibTrans" presStyleLbl="sibTrans2D1" presStyleIdx="1" presStyleCnt="5"/>
      <dgm:spPr/>
      <dgm:t>
        <a:bodyPr/>
        <a:lstStyle/>
        <a:p>
          <a:endParaRPr lang="en-US"/>
        </a:p>
      </dgm:t>
    </dgm:pt>
    <dgm:pt modelId="{F3F8E02B-5165-48BF-A410-7D81BCB4197C}" type="pres">
      <dgm:prSet presAssocID="{31DCE8DD-5448-4F93-8E3F-59FFF2977A6D}" presName="connectorText" presStyleLbl="sibTrans2D1" presStyleIdx="1" presStyleCnt="5"/>
      <dgm:spPr/>
      <dgm:t>
        <a:bodyPr/>
        <a:lstStyle/>
        <a:p>
          <a:endParaRPr lang="en-US"/>
        </a:p>
      </dgm:t>
    </dgm:pt>
    <dgm:pt modelId="{E24917FE-F998-463C-8491-7237040BEDE0}" type="pres">
      <dgm:prSet presAssocID="{40BE5E1B-29CB-469D-B336-6DFEE585B166}" presName="node" presStyleLbl="node1" presStyleIdx="2" presStyleCnt="5">
        <dgm:presLayoutVars>
          <dgm:bulletEnabled val="1"/>
        </dgm:presLayoutVars>
      </dgm:prSet>
      <dgm:spPr/>
      <dgm:t>
        <a:bodyPr/>
        <a:lstStyle/>
        <a:p>
          <a:endParaRPr lang="en-US"/>
        </a:p>
      </dgm:t>
    </dgm:pt>
    <dgm:pt modelId="{BB966A71-A646-44E3-A251-4F19083F0C6B}" type="pres">
      <dgm:prSet presAssocID="{E6397398-3198-4D09-80C6-38C75537F80B}" presName="sibTrans" presStyleLbl="sibTrans2D1" presStyleIdx="2" presStyleCnt="5"/>
      <dgm:spPr/>
      <dgm:t>
        <a:bodyPr/>
        <a:lstStyle/>
        <a:p>
          <a:endParaRPr lang="en-US"/>
        </a:p>
      </dgm:t>
    </dgm:pt>
    <dgm:pt modelId="{EA40DA62-BF6C-4892-9C61-3C09153C9D09}" type="pres">
      <dgm:prSet presAssocID="{E6397398-3198-4D09-80C6-38C75537F80B}" presName="connectorText" presStyleLbl="sibTrans2D1" presStyleIdx="2" presStyleCnt="5"/>
      <dgm:spPr/>
      <dgm:t>
        <a:bodyPr/>
        <a:lstStyle/>
        <a:p>
          <a:endParaRPr lang="en-US"/>
        </a:p>
      </dgm:t>
    </dgm:pt>
    <dgm:pt modelId="{0F67E36B-9D5C-429E-84EA-E8B1F6001D39}" type="pres">
      <dgm:prSet presAssocID="{C22F8A7D-B8F7-4CE4-BA03-96E5D9F938CC}" presName="node" presStyleLbl="node1" presStyleIdx="3" presStyleCnt="5">
        <dgm:presLayoutVars>
          <dgm:bulletEnabled val="1"/>
        </dgm:presLayoutVars>
      </dgm:prSet>
      <dgm:spPr/>
      <dgm:t>
        <a:bodyPr/>
        <a:lstStyle/>
        <a:p>
          <a:endParaRPr lang="en-US"/>
        </a:p>
      </dgm:t>
    </dgm:pt>
    <dgm:pt modelId="{74FEEFAB-8D10-45E0-B267-A4FB303FEB95}" type="pres">
      <dgm:prSet presAssocID="{BCA0B9CA-22D8-45BE-8856-DFAC104E0541}" presName="sibTrans" presStyleLbl="sibTrans2D1" presStyleIdx="3" presStyleCnt="5"/>
      <dgm:spPr/>
      <dgm:t>
        <a:bodyPr/>
        <a:lstStyle/>
        <a:p>
          <a:endParaRPr lang="en-US"/>
        </a:p>
      </dgm:t>
    </dgm:pt>
    <dgm:pt modelId="{A618618C-4B44-46F2-9A63-01241FEEE464}" type="pres">
      <dgm:prSet presAssocID="{BCA0B9CA-22D8-45BE-8856-DFAC104E0541}" presName="connectorText" presStyleLbl="sibTrans2D1" presStyleIdx="3" presStyleCnt="5"/>
      <dgm:spPr/>
      <dgm:t>
        <a:bodyPr/>
        <a:lstStyle/>
        <a:p>
          <a:endParaRPr lang="en-US"/>
        </a:p>
      </dgm:t>
    </dgm:pt>
    <dgm:pt modelId="{53CD9508-35AE-422B-8AB0-6349DA2DC5C4}" type="pres">
      <dgm:prSet presAssocID="{C33C48F0-F2C2-43FA-854B-3E3CF8F4C1ED}" presName="node" presStyleLbl="node1" presStyleIdx="4" presStyleCnt="5">
        <dgm:presLayoutVars>
          <dgm:bulletEnabled val="1"/>
        </dgm:presLayoutVars>
      </dgm:prSet>
      <dgm:spPr/>
      <dgm:t>
        <a:bodyPr/>
        <a:lstStyle/>
        <a:p>
          <a:endParaRPr lang="en-US"/>
        </a:p>
      </dgm:t>
    </dgm:pt>
    <dgm:pt modelId="{96E8340C-E0FA-453A-B392-D7EBA0A6055B}" type="pres">
      <dgm:prSet presAssocID="{F0C2D92D-7812-47F4-8D3D-9B452E755CF3}" presName="sibTrans" presStyleLbl="sibTrans2D1" presStyleIdx="4" presStyleCnt="5"/>
      <dgm:spPr/>
      <dgm:t>
        <a:bodyPr/>
        <a:lstStyle/>
        <a:p>
          <a:endParaRPr lang="en-US"/>
        </a:p>
      </dgm:t>
    </dgm:pt>
    <dgm:pt modelId="{76B6CC07-D0CA-47F6-A752-91F4FAC4B089}" type="pres">
      <dgm:prSet presAssocID="{F0C2D92D-7812-47F4-8D3D-9B452E755CF3}" presName="connectorText" presStyleLbl="sibTrans2D1" presStyleIdx="4" presStyleCnt="5"/>
      <dgm:spPr/>
      <dgm:t>
        <a:bodyPr/>
        <a:lstStyle/>
        <a:p>
          <a:endParaRPr lang="en-US"/>
        </a:p>
      </dgm:t>
    </dgm:pt>
  </dgm:ptLst>
  <dgm:cxnLst>
    <dgm:cxn modelId="{D16EC01D-D853-4488-ADF9-659EA7743D83}" type="presOf" srcId="{BCA0B9CA-22D8-45BE-8856-DFAC104E0541}" destId="{A618618C-4B44-46F2-9A63-01241FEEE464}" srcOrd="1" destOrd="0" presId="urn:microsoft.com/office/officeart/2005/8/layout/cycle2"/>
    <dgm:cxn modelId="{4B3A78E4-7AF2-40FD-B5B5-4F6B826FCB3C}" type="presOf" srcId="{F0C2D92D-7812-47F4-8D3D-9B452E755CF3}" destId="{76B6CC07-D0CA-47F6-A752-91F4FAC4B089}" srcOrd="1" destOrd="0" presId="urn:microsoft.com/office/officeart/2005/8/layout/cycle2"/>
    <dgm:cxn modelId="{F2CAA1A8-342A-4E9E-BCFC-9476E110AED9}" type="presOf" srcId="{ECAC47EE-D3FC-4123-82C7-7A1B591550AD}" destId="{92FFD2FA-C211-4DBB-9620-567E0FA411D6}" srcOrd="0" destOrd="0" presId="urn:microsoft.com/office/officeart/2005/8/layout/cycle2"/>
    <dgm:cxn modelId="{E7F5EB38-0550-4B1A-8F06-07296C67E90C}" type="presOf" srcId="{F0C2D92D-7812-47F4-8D3D-9B452E755CF3}" destId="{96E8340C-E0FA-453A-B392-D7EBA0A6055B}" srcOrd="0" destOrd="0" presId="urn:microsoft.com/office/officeart/2005/8/layout/cycle2"/>
    <dgm:cxn modelId="{E608023A-9CB4-4A7E-A85E-90FB7088FB6E}" type="presOf" srcId="{31DCE8DD-5448-4F93-8E3F-59FFF2977A6D}" destId="{F3F8E02B-5165-48BF-A410-7D81BCB4197C}" srcOrd="1" destOrd="0" presId="urn:microsoft.com/office/officeart/2005/8/layout/cycle2"/>
    <dgm:cxn modelId="{06DAFB75-292C-4B9A-AEEC-A120E945C767}" type="presOf" srcId="{E6397398-3198-4D09-80C6-38C75537F80B}" destId="{BB966A71-A646-44E3-A251-4F19083F0C6B}" srcOrd="0" destOrd="0" presId="urn:microsoft.com/office/officeart/2005/8/layout/cycle2"/>
    <dgm:cxn modelId="{D1020E6F-C4AA-4DC1-B149-1B98E236F1A1}" srcId="{ECAC47EE-D3FC-4123-82C7-7A1B591550AD}" destId="{C33C48F0-F2C2-43FA-854B-3E3CF8F4C1ED}" srcOrd="4" destOrd="0" parTransId="{309AF2EC-1EFC-4971-B16C-A0F288FA8F43}" sibTransId="{F0C2D92D-7812-47F4-8D3D-9B452E755CF3}"/>
    <dgm:cxn modelId="{ACEC6456-D130-429D-A9A4-8A0C46C6EF6D}" type="presOf" srcId="{31DCE8DD-5448-4F93-8E3F-59FFF2977A6D}" destId="{A0E12C71-165F-4006-A026-84804C752B5F}" srcOrd="0" destOrd="0" presId="urn:microsoft.com/office/officeart/2005/8/layout/cycle2"/>
    <dgm:cxn modelId="{1AF2CE35-5878-461F-8E5B-1E91960C9FEF}" srcId="{ECAC47EE-D3FC-4123-82C7-7A1B591550AD}" destId="{AC9F9C3A-DD3A-4CFF-8B6D-0168B3C6D523}" srcOrd="1" destOrd="0" parTransId="{00D844CC-23CA-447E-A0AA-16EA8CB5B4B0}" sibTransId="{31DCE8DD-5448-4F93-8E3F-59FFF2977A6D}"/>
    <dgm:cxn modelId="{1531DDD5-68DB-49B2-A17A-C98B60FB7198}" srcId="{ECAC47EE-D3FC-4123-82C7-7A1B591550AD}" destId="{40BE5E1B-29CB-469D-B336-6DFEE585B166}" srcOrd="2" destOrd="0" parTransId="{FF715015-0D02-4331-8423-47E5E340DBA6}" sibTransId="{E6397398-3198-4D09-80C6-38C75537F80B}"/>
    <dgm:cxn modelId="{5BF740B9-7DFD-4ACC-A2BF-FBB0E1398F07}" type="presOf" srcId="{9BF1BC95-FEF9-4341-9F3E-40A855C6E05C}" destId="{306CBD91-C367-42A6-8895-6EB63684E3B9}" srcOrd="0" destOrd="0" presId="urn:microsoft.com/office/officeart/2005/8/layout/cycle2"/>
    <dgm:cxn modelId="{9416B893-7453-4143-86DD-39F352EF3720}" srcId="{ECAC47EE-D3FC-4123-82C7-7A1B591550AD}" destId="{9BF1BC95-FEF9-4341-9F3E-40A855C6E05C}" srcOrd="0" destOrd="0" parTransId="{3F43E1A1-BAF4-4F25-B42D-7544D3845EDD}" sibTransId="{7C6761E9-9678-4BBD-AEC3-3B2A44344FED}"/>
    <dgm:cxn modelId="{FA09D01F-B5F4-4F2D-AE1E-4BB8C075CC58}" type="presOf" srcId="{7C6761E9-9678-4BBD-AEC3-3B2A44344FED}" destId="{8B0F2743-3FE2-479F-8EF4-F46C9166E1B4}" srcOrd="1" destOrd="0" presId="urn:microsoft.com/office/officeart/2005/8/layout/cycle2"/>
    <dgm:cxn modelId="{F9501D76-A438-4581-B1E3-43FAD6811C6F}" type="presOf" srcId="{E6397398-3198-4D09-80C6-38C75537F80B}" destId="{EA40DA62-BF6C-4892-9C61-3C09153C9D09}" srcOrd="1" destOrd="0" presId="urn:microsoft.com/office/officeart/2005/8/layout/cycle2"/>
    <dgm:cxn modelId="{7BFFBCC6-CABD-4D34-AC81-353A31C5B55D}" type="presOf" srcId="{C22F8A7D-B8F7-4CE4-BA03-96E5D9F938CC}" destId="{0F67E36B-9D5C-429E-84EA-E8B1F6001D39}" srcOrd="0" destOrd="0" presId="urn:microsoft.com/office/officeart/2005/8/layout/cycle2"/>
    <dgm:cxn modelId="{E1DD59DE-562C-463B-900A-87808BBBBAB1}" type="presOf" srcId="{40BE5E1B-29CB-469D-B336-6DFEE585B166}" destId="{E24917FE-F998-463C-8491-7237040BEDE0}" srcOrd="0" destOrd="0" presId="urn:microsoft.com/office/officeart/2005/8/layout/cycle2"/>
    <dgm:cxn modelId="{674013D4-7583-45D9-964D-B29683957849}" type="presOf" srcId="{BCA0B9CA-22D8-45BE-8856-DFAC104E0541}" destId="{74FEEFAB-8D10-45E0-B267-A4FB303FEB95}" srcOrd="0" destOrd="0" presId="urn:microsoft.com/office/officeart/2005/8/layout/cycle2"/>
    <dgm:cxn modelId="{A8E5DE07-7852-4C90-B6C4-8CA54F399F51}" srcId="{ECAC47EE-D3FC-4123-82C7-7A1B591550AD}" destId="{C22F8A7D-B8F7-4CE4-BA03-96E5D9F938CC}" srcOrd="3" destOrd="0" parTransId="{A1E27F33-834D-4762-93C2-492CAF1B4E05}" sibTransId="{BCA0B9CA-22D8-45BE-8856-DFAC104E0541}"/>
    <dgm:cxn modelId="{63FD4EBD-CB77-42E4-BF68-2C4250C4AB94}" type="presOf" srcId="{AC9F9C3A-DD3A-4CFF-8B6D-0168B3C6D523}" destId="{89371CFE-FEA0-46EF-BCEC-60FD68B98CB1}" srcOrd="0" destOrd="0" presId="urn:microsoft.com/office/officeart/2005/8/layout/cycle2"/>
    <dgm:cxn modelId="{E0C81758-1B39-4D77-9DB4-E671764D879B}" type="presOf" srcId="{7C6761E9-9678-4BBD-AEC3-3B2A44344FED}" destId="{2D429968-E66C-4A4A-AD12-D67C03CA1F91}" srcOrd="0" destOrd="0" presId="urn:microsoft.com/office/officeart/2005/8/layout/cycle2"/>
    <dgm:cxn modelId="{3E021E4A-9FE7-462E-BCA1-0D0BE162DFDA}" type="presOf" srcId="{C33C48F0-F2C2-43FA-854B-3E3CF8F4C1ED}" destId="{53CD9508-35AE-422B-8AB0-6349DA2DC5C4}" srcOrd="0" destOrd="0" presId="urn:microsoft.com/office/officeart/2005/8/layout/cycle2"/>
    <dgm:cxn modelId="{C62878E3-52C7-4080-A8F4-3C05FD8795A4}" type="presParOf" srcId="{92FFD2FA-C211-4DBB-9620-567E0FA411D6}" destId="{306CBD91-C367-42A6-8895-6EB63684E3B9}" srcOrd="0" destOrd="0" presId="urn:microsoft.com/office/officeart/2005/8/layout/cycle2"/>
    <dgm:cxn modelId="{9655A91B-FCFF-4A2C-80D0-9108661734D9}" type="presParOf" srcId="{92FFD2FA-C211-4DBB-9620-567E0FA411D6}" destId="{2D429968-E66C-4A4A-AD12-D67C03CA1F91}" srcOrd="1" destOrd="0" presId="urn:microsoft.com/office/officeart/2005/8/layout/cycle2"/>
    <dgm:cxn modelId="{22DE7C21-B68A-4C19-AF6A-E3E950883C0E}" type="presParOf" srcId="{2D429968-E66C-4A4A-AD12-D67C03CA1F91}" destId="{8B0F2743-3FE2-479F-8EF4-F46C9166E1B4}" srcOrd="0" destOrd="0" presId="urn:microsoft.com/office/officeart/2005/8/layout/cycle2"/>
    <dgm:cxn modelId="{96357F98-33DF-4D95-9A06-F917A8071D11}" type="presParOf" srcId="{92FFD2FA-C211-4DBB-9620-567E0FA411D6}" destId="{89371CFE-FEA0-46EF-BCEC-60FD68B98CB1}" srcOrd="2" destOrd="0" presId="urn:microsoft.com/office/officeart/2005/8/layout/cycle2"/>
    <dgm:cxn modelId="{634AE108-48FD-49F0-A8A5-C0FC07992699}" type="presParOf" srcId="{92FFD2FA-C211-4DBB-9620-567E0FA411D6}" destId="{A0E12C71-165F-4006-A026-84804C752B5F}" srcOrd="3" destOrd="0" presId="urn:microsoft.com/office/officeart/2005/8/layout/cycle2"/>
    <dgm:cxn modelId="{00E7FC65-0914-49F3-A2DA-EF12775A78FE}" type="presParOf" srcId="{A0E12C71-165F-4006-A026-84804C752B5F}" destId="{F3F8E02B-5165-48BF-A410-7D81BCB4197C}" srcOrd="0" destOrd="0" presId="urn:microsoft.com/office/officeart/2005/8/layout/cycle2"/>
    <dgm:cxn modelId="{A3321D50-031B-4287-AB08-530C1F67A0DD}" type="presParOf" srcId="{92FFD2FA-C211-4DBB-9620-567E0FA411D6}" destId="{E24917FE-F998-463C-8491-7237040BEDE0}" srcOrd="4" destOrd="0" presId="urn:microsoft.com/office/officeart/2005/8/layout/cycle2"/>
    <dgm:cxn modelId="{70523107-5914-4683-94C9-C0C560BF3873}" type="presParOf" srcId="{92FFD2FA-C211-4DBB-9620-567E0FA411D6}" destId="{BB966A71-A646-44E3-A251-4F19083F0C6B}" srcOrd="5" destOrd="0" presId="urn:microsoft.com/office/officeart/2005/8/layout/cycle2"/>
    <dgm:cxn modelId="{F83CACE2-0F7B-4D8C-859F-1B95F2F3A757}" type="presParOf" srcId="{BB966A71-A646-44E3-A251-4F19083F0C6B}" destId="{EA40DA62-BF6C-4892-9C61-3C09153C9D09}" srcOrd="0" destOrd="0" presId="urn:microsoft.com/office/officeart/2005/8/layout/cycle2"/>
    <dgm:cxn modelId="{D62236CC-5D94-4645-8A44-EF5638C7E24F}" type="presParOf" srcId="{92FFD2FA-C211-4DBB-9620-567E0FA411D6}" destId="{0F67E36B-9D5C-429E-84EA-E8B1F6001D39}" srcOrd="6" destOrd="0" presId="urn:microsoft.com/office/officeart/2005/8/layout/cycle2"/>
    <dgm:cxn modelId="{D7305DB9-E2E8-4EF0-A2C3-758306D7D11F}" type="presParOf" srcId="{92FFD2FA-C211-4DBB-9620-567E0FA411D6}" destId="{74FEEFAB-8D10-45E0-B267-A4FB303FEB95}" srcOrd="7" destOrd="0" presId="urn:microsoft.com/office/officeart/2005/8/layout/cycle2"/>
    <dgm:cxn modelId="{B22675B6-90D3-4B6C-B8FA-713147F9604F}" type="presParOf" srcId="{74FEEFAB-8D10-45E0-B267-A4FB303FEB95}" destId="{A618618C-4B44-46F2-9A63-01241FEEE464}" srcOrd="0" destOrd="0" presId="urn:microsoft.com/office/officeart/2005/8/layout/cycle2"/>
    <dgm:cxn modelId="{63674BD6-519F-422C-8139-70221FBBB1B3}" type="presParOf" srcId="{92FFD2FA-C211-4DBB-9620-567E0FA411D6}" destId="{53CD9508-35AE-422B-8AB0-6349DA2DC5C4}" srcOrd="8" destOrd="0" presId="urn:microsoft.com/office/officeart/2005/8/layout/cycle2"/>
    <dgm:cxn modelId="{946F59A0-549D-4631-8BEE-1BA1169CA5B4}" type="presParOf" srcId="{92FFD2FA-C211-4DBB-9620-567E0FA411D6}" destId="{96E8340C-E0FA-453A-B392-D7EBA0A6055B}" srcOrd="9" destOrd="0" presId="urn:microsoft.com/office/officeart/2005/8/layout/cycle2"/>
    <dgm:cxn modelId="{9062FCA1-31A1-4FE8-AE4A-0E5D38CDAECB}" type="presParOf" srcId="{96E8340C-E0FA-453A-B392-D7EBA0A6055B}" destId="{76B6CC07-D0CA-47F6-A752-91F4FAC4B0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CBD91-C367-42A6-8895-6EB63684E3B9}">
      <dsp:nvSpPr>
        <dsp:cNvPr id="0" name=""/>
        <dsp:cNvSpPr/>
      </dsp:nvSpPr>
      <dsp:spPr>
        <a:xfrm>
          <a:off x="2705364" y="445"/>
          <a:ext cx="1362604" cy="136260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lumMod val="25000"/>
                </a:schemeClr>
              </a:solidFill>
              <a:latin typeface="Arial" panose="020B0604020202020204" pitchFamily="34" charset="0"/>
              <a:cs typeface="Arial" panose="020B0604020202020204" pitchFamily="34" charset="0"/>
            </a:rPr>
            <a:t>Assessment</a:t>
          </a:r>
          <a:endParaRPr lang="en-US" sz="1200" kern="1200" dirty="0">
            <a:solidFill>
              <a:schemeClr val="accent5">
                <a:lumMod val="25000"/>
              </a:schemeClr>
            </a:solidFill>
          </a:endParaRPr>
        </a:p>
      </dsp:txBody>
      <dsp:txXfrm>
        <a:off x="2904913" y="199994"/>
        <a:ext cx="963506" cy="963506"/>
      </dsp:txXfrm>
    </dsp:sp>
    <dsp:sp modelId="{2D429968-E66C-4A4A-AD12-D67C03CA1F91}">
      <dsp:nvSpPr>
        <dsp:cNvPr id="0" name=""/>
        <dsp:cNvSpPr/>
      </dsp:nvSpPr>
      <dsp:spPr>
        <a:xfrm rot="2160000">
          <a:off x="4025194" y="1047752"/>
          <a:ext cx="363436" cy="459878"/>
        </a:xfrm>
        <a:prstGeom prst="rightArrow">
          <a:avLst>
            <a:gd name="adj1" fmla="val 60000"/>
            <a:gd name="adj2" fmla="val 50000"/>
          </a:avLst>
        </a:prstGeom>
        <a:solidFill>
          <a:schemeClr val="accent5">
            <a:lumMod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4035606" y="1107685"/>
        <a:ext cx="254405" cy="275926"/>
      </dsp:txXfrm>
    </dsp:sp>
    <dsp:sp modelId="{89371CFE-FEA0-46EF-BCEC-60FD68B98CB1}">
      <dsp:nvSpPr>
        <dsp:cNvPr id="0" name=""/>
        <dsp:cNvSpPr/>
      </dsp:nvSpPr>
      <dsp:spPr>
        <a:xfrm>
          <a:off x="4362500" y="1204425"/>
          <a:ext cx="1362604" cy="136260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lumMod val="25000"/>
                </a:schemeClr>
              </a:solidFill>
              <a:latin typeface="Arial" panose="020B0604020202020204" pitchFamily="34" charset="0"/>
              <a:cs typeface="Arial" panose="020B0604020202020204" pitchFamily="34" charset="0"/>
            </a:rPr>
            <a:t>Diagnostic</a:t>
          </a:r>
          <a:endParaRPr lang="en-US" sz="1200" kern="1200" dirty="0">
            <a:solidFill>
              <a:schemeClr val="accent5">
                <a:lumMod val="25000"/>
              </a:schemeClr>
            </a:solidFill>
          </a:endParaRPr>
        </a:p>
      </dsp:txBody>
      <dsp:txXfrm>
        <a:off x="4562049" y="1403974"/>
        <a:ext cx="963506" cy="963506"/>
      </dsp:txXfrm>
    </dsp:sp>
    <dsp:sp modelId="{A0E12C71-165F-4006-A026-84804C752B5F}">
      <dsp:nvSpPr>
        <dsp:cNvPr id="0" name=""/>
        <dsp:cNvSpPr/>
      </dsp:nvSpPr>
      <dsp:spPr>
        <a:xfrm rot="6480000">
          <a:off x="4548778" y="2620046"/>
          <a:ext cx="363436" cy="459878"/>
        </a:xfrm>
        <a:prstGeom prst="rightArrow">
          <a:avLst>
            <a:gd name="adj1" fmla="val 60000"/>
            <a:gd name="adj2" fmla="val 50000"/>
          </a:avLst>
        </a:prstGeom>
        <a:solidFill>
          <a:schemeClr val="accent5">
            <a:lumMod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4620140" y="2660175"/>
        <a:ext cx="254405" cy="275926"/>
      </dsp:txXfrm>
    </dsp:sp>
    <dsp:sp modelId="{E24917FE-F998-463C-8491-7237040BEDE0}">
      <dsp:nvSpPr>
        <dsp:cNvPr id="0" name=""/>
        <dsp:cNvSpPr/>
      </dsp:nvSpPr>
      <dsp:spPr>
        <a:xfrm>
          <a:off x="3729531" y="3152506"/>
          <a:ext cx="1362604" cy="136260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lumMod val="25000"/>
                </a:schemeClr>
              </a:solidFill>
              <a:latin typeface="Arial" panose="020B0604020202020204" pitchFamily="34" charset="0"/>
              <a:cs typeface="Arial" panose="020B0604020202020204" pitchFamily="34" charset="0"/>
            </a:rPr>
            <a:t>Target setting</a:t>
          </a:r>
          <a:endParaRPr lang="en-US" sz="1200" kern="1200" dirty="0">
            <a:solidFill>
              <a:schemeClr val="accent5">
                <a:lumMod val="25000"/>
              </a:schemeClr>
            </a:solidFill>
          </a:endParaRPr>
        </a:p>
      </dsp:txBody>
      <dsp:txXfrm>
        <a:off x="3929080" y="3352055"/>
        <a:ext cx="963506" cy="963506"/>
      </dsp:txXfrm>
    </dsp:sp>
    <dsp:sp modelId="{BB966A71-A646-44E3-A251-4F19083F0C6B}">
      <dsp:nvSpPr>
        <dsp:cNvPr id="0" name=""/>
        <dsp:cNvSpPr/>
      </dsp:nvSpPr>
      <dsp:spPr>
        <a:xfrm rot="10800000">
          <a:off x="3215234" y="3603868"/>
          <a:ext cx="363436" cy="459878"/>
        </a:xfrm>
        <a:prstGeom prst="rightArrow">
          <a:avLst>
            <a:gd name="adj1" fmla="val 60000"/>
            <a:gd name="adj2" fmla="val 50000"/>
          </a:avLst>
        </a:prstGeom>
        <a:solidFill>
          <a:schemeClr val="accent5">
            <a:lumMod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3324265" y="3695844"/>
        <a:ext cx="254405" cy="275926"/>
      </dsp:txXfrm>
    </dsp:sp>
    <dsp:sp modelId="{0F67E36B-9D5C-429E-84EA-E8B1F6001D39}">
      <dsp:nvSpPr>
        <dsp:cNvPr id="0" name=""/>
        <dsp:cNvSpPr/>
      </dsp:nvSpPr>
      <dsp:spPr>
        <a:xfrm>
          <a:off x="1681197" y="3152506"/>
          <a:ext cx="1362604" cy="136260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lumMod val="25000"/>
                </a:schemeClr>
              </a:solidFill>
              <a:latin typeface="Arial" panose="020B0604020202020204" pitchFamily="34" charset="0"/>
              <a:cs typeface="Arial" panose="020B0604020202020204" pitchFamily="34" charset="0"/>
            </a:rPr>
            <a:t>Monitoring</a:t>
          </a:r>
          <a:endParaRPr lang="en-US" sz="1200" kern="1200" dirty="0">
            <a:solidFill>
              <a:schemeClr val="accent5">
                <a:lumMod val="25000"/>
              </a:schemeClr>
            </a:solidFill>
          </a:endParaRPr>
        </a:p>
      </dsp:txBody>
      <dsp:txXfrm>
        <a:off x="1880746" y="3352055"/>
        <a:ext cx="963506" cy="963506"/>
      </dsp:txXfrm>
    </dsp:sp>
    <dsp:sp modelId="{74FEEFAB-8D10-45E0-B267-A4FB303FEB95}">
      <dsp:nvSpPr>
        <dsp:cNvPr id="0" name=""/>
        <dsp:cNvSpPr/>
      </dsp:nvSpPr>
      <dsp:spPr>
        <a:xfrm rot="15120000">
          <a:off x="1867475" y="2639611"/>
          <a:ext cx="363436" cy="459878"/>
        </a:xfrm>
        <a:prstGeom prst="rightArrow">
          <a:avLst>
            <a:gd name="adj1" fmla="val 60000"/>
            <a:gd name="adj2" fmla="val 50000"/>
          </a:avLst>
        </a:prstGeom>
        <a:solidFill>
          <a:schemeClr val="accent5">
            <a:lumMod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1938837" y="2783434"/>
        <a:ext cx="254405" cy="275926"/>
      </dsp:txXfrm>
    </dsp:sp>
    <dsp:sp modelId="{53CD9508-35AE-422B-8AB0-6349DA2DC5C4}">
      <dsp:nvSpPr>
        <dsp:cNvPr id="0" name=""/>
        <dsp:cNvSpPr/>
      </dsp:nvSpPr>
      <dsp:spPr>
        <a:xfrm>
          <a:off x="1048228" y="1204425"/>
          <a:ext cx="1362604" cy="136260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lumMod val="25000"/>
                </a:schemeClr>
              </a:solidFill>
              <a:latin typeface="Arial" panose="020B0604020202020204" pitchFamily="34" charset="0"/>
              <a:cs typeface="Arial" panose="020B0604020202020204" pitchFamily="34" charset="0"/>
            </a:rPr>
            <a:t>Evaluation</a:t>
          </a:r>
          <a:endParaRPr lang="en-US" sz="1200" kern="1200" dirty="0">
            <a:solidFill>
              <a:schemeClr val="accent5">
                <a:lumMod val="25000"/>
              </a:schemeClr>
            </a:solidFill>
          </a:endParaRPr>
        </a:p>
      </dsp:txBody>
      <dsp:txXfrm>
        <a:off x="1247777" y="1403974"/>
        <a:ext cx="963506" cy="963506"/>
      </dsp:txXfrm>
    </dsp:sp>
    <dsp:sp modelId="{96E8340C-E0FA-453A-B392-D7EBA0A6055B}">
      <dsp:nvSpPr>
        <dsp:cNvPr id="0" name=""/>
        <dsp:cNvSpPr/>
      </dsp:nvSpPr>
      <dsp:spPr>
        <a:xfrm rot="19440000">
          <a:off x="2368058" y="1059844"/>
          <a:ext cx="363436" cy="459878"/>
        </a:xfrm>
        <a:prstGeom prst="rightArrow">
          <a:avLst>
            <a:gd name="adj1" fmla="val 60000"/>
            <a:gd name="adj2" fmla="val 50000"/>
          </a:avLst>
        </a:prstGeom>
        <a:solidFill>
          <a:schemeClr val="accent5">
            <a:lumMod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378470" y="1183863"/>
        <a:ext cx="254405" cy="275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CBD91-C367-42A6-8895-6EB63684E3B9}">
      <dsp:nvSpPr>
        <dsp:cNvPr id="0" name=""/>
        <dsp:cNvSpPr/>
      </dsp:nvSpPr>
      <dsp:spPr>
        <a:xfrm>
          <a:off x="2705364" y="445"/>
          <a:ext cx="1362604" cy="136260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lumMod val="25000"/>
                </a:schemeClr>
              </a:solidFill>
              <a:latin typeface="Arial" panose="020B0604020202020204" pitchFamily="34" charset="0"/>
              <a:cs typeface="Arial" panose="020B0604020202020204" pitchFamily="34" charset="0"/>
            </a:rPr>
            <a:t>Assessment</a:t>
          </a:r>
          <a:endParaRPr lang="en-US" sz="1200" kern="1200" dirty="0">
            <a:solidFill>
              <a:schemeClr val="accent5">
                <a:lumMod val="25000"/>
              </a:schemeClr>
            </a:solidFill>
          </a:endParaRPr>
        </a:p>
      </dsp:txBody>
      <dsp:txXfrm>
        <a:off x="2904913" y="199994"/>
        <a:ext cx="963506" cy="963506"/>
      </dsp:txXfrm>
    </dsp:sp>
    <dsp:sp modelId="{2D429968-E66C-4A4A-AD12-D67C03CA1F91}">
      <dsp:nvSpPr>
        <dsp:cNvPr id="0" name=""/>
        <dsp:cNvSpPr/>
      </dsp:nvSpPr>
      <dsp:spPr>
        <a:xfrm rot="2160000">
          <a:off x="4025194" y="1047752"/>
          <a:ext cx="363436" cy="459878"/>
        </a:xfrm>
        <a:prstGeom prst="rightArrow">
          <a:avLst>
            <a:gd name="adj1" fmla="val 60000"/>
            <a:gd name="adj2" fmla="val 50000"/>
          </a:avLst>
        </a:prstGeom>
        <a:solidFill>
          <a:schemeClr val="accent5">
            <a:lumMod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4035606" y="1107685"/>
        <a:ext cx="254405" cy="275926"/>
      </dsp:txXfrm>
    </dsp:sp>
    <dsp:sp modelId="{89371CFE-FEA0-46EF-BCEC-60FD68B98CB1}">
      <dsp:nvSpPr>
        <dsp:cNvPr id="0" name=""/>
        <dsp:cNvSpPr/>
      </dsp:nvSpPr>
      <dsp:spPr>
        <a:xfrm>
          <a:off x="4362500" y="1204425"/>
          <a:ext cx="1362604" cy="136260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lumMod val="25000"/>
                </a:schemeClr>
              </a:solidFill>
              <a:latin typeface="Arial" panose="020B0604020202020204" pitchFamily="34" charset="0"/>
              <a:cs typeface="Arial" panose="020B0604020202020204" pitchFamily="34" charset="0"/>
            </a:rPr>
            <a:t>Diagnostic</a:t>
          </a:r>
          <a:endParaRPr lang="en-US" sz="1200" kern="1200" dirty="0">
            <a:solidFill>
              <a:schemeClr val="accent5">
                <a:lumMod val="25000"/>
              </a:schemeClr>
            </a:solidFill>
          </a:endParaRPr>
        </a:p>
      </dsp:txBody>
      <dsp:txXfrm>
        <a:off x="4562049" y="1403974"/>
        <a:ext cx="963506" cy="963506"/>
      </dsp:txXfrm>
    </dsp:sp>
    <dsp:sp modelId="{A0E12C71-165F-4006-A026-84804C752B5F}">
      <dsp:nvSpPr>
        <dsp:cNvPr id="0" name=""/>
        <dsp:cNvSpPr/>
      </dsp:nvSpPr>
      <dsp:spPr>
        <a:xfrm rot="6480000">
          <a:off x="4548778" y="2620046"/>
          <a:ext cx="363436" cy="459878"/>
        </a:xfrm>
        <a:prstGeom prst="rightArrow">
          <a:avLst>
            <a:gd name="adj1" fmla="val 60000"/>
            <a:gd name="adj2" fmla="val 50000"/>
          </a:avLst>
        </a:prstGeom>
        <a:solidFill>
          <a:schemeClr val="accent5">
            <a:lumMod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4620140" y="2660175"/>
        <a:ext cx="254405" cy="275926"/>
      </dsp:txXfrm>
    </dsp:sp>
    <dsp:sp modelId="{E24917FE-F998-463C-8491-7237040BEDE0}">
      <dsp:nvSpPr>
        <dsp:cNvPr id="0" name=""/>
        <dsp:cNvSpPr/>
      </dsp:nvSpPr>
      <dsp:spPr>
        <a:xfrm>
          <a:off x="3729531" y="3152506"/>
          <a:ext cx="1362604" cy="136260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lumMod val="25000"/>
                </a:schemeClr>
              </a:solidFill>
              <a:latin typeface="Arial" panose="020B0604020202020204" pitchFamily="34" charset="0"/>
              <a:cs typeface="Arial" panose="020B0604020202020204" pitchFamily="34" charset="0"/>
            </a:rPr>
            <a:t>Target setting</a:t>
          </a:r>
          <a:endParaRPr lang="en-US" sz="1200" kern="1200" dirty="0">
            <a:solidFill>
              <a:schemeClr val="accent5">
                <a:lumMod val="25000"/>
              </a:schemeClr>
            </a:solidFill>
          </a:endParaRPr>
        </a:p>
      </dsp:txBody>
      <dsp:txXfrm>
        <a:off x="3929080" y="3352055"/>
        <a:ext cx="963506" cy="963506"/>
      </dsp:txXfrm>
    </dsp:sp>
    <dsp:sp modelId="{BB966A71-A646-44E3-A251-4F19083F0C6B}">
      <dsp:nvSpPr>
        <dsp:cNvPr id="0" name=""/>
        <dsp:cNvSpPr/>
      </dsp:nvSpPr>
      <dsp:spPr>
        <a:xfrm rot="10800000">
          <a:off x="3215234" y="3603868"/>
          <a:ext cx="363436" cy="459878"/>
        </a:xfrm>
        <a:prstGeom prst="rightArrow">
          <a:avLst>
            <a:gd name="adj1" fmla="val 60000"/>
            <a:gd name="adj2" fmla="val 50000"/>
          </a:avLst>
        </a:prstGeom>
        <a:solidFill>
          <a:schemeClr val="accent5">
            <a:lumMod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3324265" y="3695844"/>
        <a:ext cx="254405" cy="275926"/>
      </dsp:txXfrm>
    </dsp:sp>
    <dsp:sp modelId="{0F67E36B-9D5C-429E-84EA-E8B1F6001D39}">
      <dsp:nvSpPr>
        <dsp:cNvPr id="0" name=""/>
        <dsp:cNvSpPr/>
      </dsp:nvSpPr>
      <dsp:spPr>
        <a:xfrm>
          <a:off x="1681197" y="3152506"/>
          <a:ext cx="1362604" cy="136260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lumMod val="25000"/>
                </a:schemeClr>
              </a:solidFill>
              <a:latin typeface="Arial" panose="020B0604020202020204" pitchFamily="34" charset="0"/>
              <a:cs typeface="Arial" panose="020B0604020202020204" pitchFamily="34" charset="0"/>
            </a:rPr>
            <a:t>Monitoring</a:t>
          </a:r>
          <a:endParaRPr lang="en-US" sz="1200" kern="1200" dirty="0">
            <a:solidFill>
              <a:schemeClr val="accent5">
                <a:lumMod val="25000"/>
              </a:schemeClr>
            </a:solidFill>
          </a:endParaRPr>
        </a:p>
      </dsp:txBody>
      <dsp:txXfrm>
        <a:off x="1880746" y="3352055"/>
        <a:ext cx="963506" cy="963506"/>
      </dsp:txXfrm>
    </dsp:sp>
    <dsp:sp modelId="{74FEEFAB-8D10-45E0-B267-A4FB303FEB95}">
      <dsp:nvSpPr>
        <dsp:cNvPr id="0" name=""/>
        <dsp:cNvSpPr/>
      </dsp:nvSpPr>
      <dsp:spPr>
        <a:xfrm rot="15120000">
          <a:off x="1867475" y="2639611"/>
          <a:ext cx="363436" cy="459878"/>
        </a:xfrm>
        <a:prstGeom prst="rightArrow">
          <a:avLst>
            <a:gd name="adj1" fmla="val 60000"/>
            <a:gd name="adj2" fmla="val 50000"/>
          </a:avLst>
        </a:prstGeom>
        <a:solidFill>
          <a:schemeClr val="accent5">
            <a:lumMod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1938837" y="2783434"/>
        <a:ext cx="254405" cy="275926"/>
      </dsp:txXfrm>
    </dsp:sp>
    <dsp:sp modelId="{53CD9508-35AE-422B-8AB0-6349DA2DC5C4}">
      <dsp:nvSpPr>
        <dsp:cNvPr id="0" name=""/>
        <dsp:cNvSpPr/>
      </dsp:nvSpPr>
      <dsp:spPr>
        <a:xfrm>
          <a:off x="1048228" y="1204425"/>
          <a:ext cx="1362604" cy="136260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lumMod val="25000"/>
                </a:schemeClr>
              </a:solidFill>
              <a:latin typeface="Arial" panose="020B0604020202020204" pitchFamily="34" charset="0"/>
              <a:cs typeface="Arial" panose="020B0604020202020204" pitchFamily="34" charset="0"/>
            </a:rPr>
            <a:t>Evaluation</a:t>
          </a:r>
          <a:endParaRPr lang="en-US" sz="1200" kern="1200" dirty="0">
            <a:solidFill>
              <a:schemeClr val="accent5">
                <a:lumMod val="25000"/>
              </a:schemeClr>
            </a:solidFill>
          </a:endParaRPr>
        </a:p>
      </dsp:txBody>
      <dsp:txXfrm>
        <a:off x="1247777" y="1403974"/>
        <a:ext cx="963506" cy="963506"/>
      </dsp:txXfrm>
    </dsp:sp>
    <dsp:sp modelId="{96E8340C-E0FA-453A-B392-D7EBA0A6055B}">
      <dsp:nvSpPr>
        <dsp:cNvPr id="0" name=""/>
        <dsp:cNvSpPr/>
      </dsp:nvSpPr>
      <dsp:spPr>
        <a:xfrm rot="19440000">
          <a:off x="2368058" y="1059844"/>
          <a:ext cx="363436" cy="459878"/>
        </a:xfrm>
        <a:prstGeom prst="rightArrow">
          <a:avLst>
            <a:gd name="adj1" fmla="val 60000"/>
            <a:gd name="adj2" fmla="val 50000"/>
          </a:avLst>
        </a:prstGeom>
        <a:solidFill>
          <a:schemeClr val="accent5">
            <a:lumMod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378470" y="1183863"/>
        <a:ext cx="254405" cy="27592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atin typeface="Calibri" charset="0"/>
              </a:defRPr>
            </a:lvl1pPr>
          </a:lstStyle>
          <a:p>
            <a:pPr>
              <a:defRPr/>
            </a:pPr>
            <a:endParaRPr lang="en-US" dirty="0"/>
          </a:p>
        </p:txBody>
      </p:sp>
      <p:sp>
        <p:nvSpPr>
          <p:cNvPr id="3" name="Date Placeholder 2"/>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atin typeface="Calibri" charset="0"/>
              </a:defRPr>
            </a:lvl1pPr>
          </a:lstStyle>
          <a:p>
            <a:pPr>
              <a:defRPr/>
            </a:pPr>
            <a:fld id="{461BE4CE-CC82-4148-A31B-F6847B9C5F9D}" type="datetimeFigureOut">
              <a:rPr lang="en-US"/>
              <a:pPr>
                <a:defRPr/>
              </a:pPr>
              <a:t>4/23/2017</a:t>
            </a:fld>
            <a:endParaRPr lang="en-US" dirty="0"/>
          </a:p>
        </p:txBody>
      </p:sp>
      <p:sp>
        <p:nvSpPr>
          <p:cNvPr id="4" name="Footer Placeholder 3"/>
          <p:cNvSpPr>
            <a:spLocks noGrp="1"/>
          </p:cNvSpPr>
          <p:nvPr>
            <p:ph type="ftr" sz="quarter" idx="2"/>
          </p:nvPr>
        </p:nvSpPr>
        <p:spPr>
          <a:xfrm>
            <a:off x="1" y="9440647"/>
            <a:ext cx="2949786" cy="498692"/>
          </a:xfrm>
          <a:prstGeom prst="rect">
            <a:avLst/>
          </a:prstGeom>
        </p:spPr>
        <p:txBody>
          <a:bodyPr vert="horz" lIns="91559" tIns="45779" rIns="91559" bIns="45779" rtlCol="0" anchor="b"/>
          <a:lstStyle>
            <a:lvl1pPr algn="l">
              <a:defRPr sz="1200">
                <a:latin typeface="Calibri" charset="0"/>
              </a:defRPr>
            </a:lvl1pPr>
          </a:lstStyle>
          <a:p>
            <a:pPr>
              <a:defRPr/>
            </a:pPr>
            <a:endParaRPr lang="en-US" dirty="0"/>
          </a:p>
        </p:txBody>
      </p:sp>
      <p:sp>
        <p:nvSpPr>
          <p:cNvPr id="5" name="Slide Number Placeholder 4"/>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atin typeface="Calibri" charset="0"/>
              </a:defRPr>
            </a:lvl1pPr>
          </a:lstStyle>
          <a:p>
            <a:pPr>
              <a:defRPr/>
            </a:pPr>
            <a:fld id="{B6599D70-6478-F641-A83F-C53D52872C3D}" type="slidenum">
              <a:rPr lang="en-US"/>
              <a:pPr>
                <a:defRPr/>
              </a:pPr>
              <a:t>‹#›</a:t>
            </a:fld>
            <a:endParaRPr lang="en-US" dirty="0"/>
          </a:p>
        </p:txBody>
      </p:sp>
    </p:spTree>
    <p:extLst>
      <p:ext uri="{BB962C8B-B14F-4D97-AF65-F5344CB8AC3E}">
        <p14:creationId xmlns:p14="http://schemas.microsoft.com/office/powerpoint/2010/main" val="19596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6967"/>
          </a:xfrm>
          <a:prstGeom prst="rect">
            <a:avLst/>
          </a:prstGeom>
        </p:spPr>
        <p:txBody>
          <a:bodyPr vert="horz" lIns="91559" tIns="45779" rIns="91559" bIns="45779"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5839" y="0"/>
            <a:ext cx="2949786" cy="496967"/>
          </a:xfrm>
          <a:prstGeom prst="rect">
            <a:avLst/>
          </a:prstGeom>
        </p:spPr>
        <p:txBody>
          <a:bodyPr vert="horz" lIns="91559" tIns="45779" rIns="91559" bIns="45779" rtlCol="0"/>
          <a:lstStyle>
            <a:lvl1pPr algn="r" eaLnBrk="1" fontAlgn="auto" hangingPunct="1">
              <a:spcBef>
                <a:spcPts val="0"/>
              </a:spcBef>
              <a:spcAft>
                <a:spcPts val="0"/>
              </a:spcAft>
              <a:defRPr sz="1200">
                <a:latin typeface="+mn-lt"/>
              </a:defRPr>
            </a:lvl1pPr>
          </a:lstStyle>
          <a:p>
            <a:pPr>
              <a:defRPr/>
            </a:pPr>
            <a:fld id="{6A544DFF-8AD3-4F43-8DCF-4124896854C7}" type="datetimeFigureOut">
              <a:rPr lang="en-GB"/>
              <a:pPr>
                <a:defRPr/>
              </a:pPr>
              <a:t>23/04/2017</a:t>
            </a:fld>
            <a:endParaRPr lang="en-GB" dirty="0"/>
          </a:p>
        </p:txBody>
      </p:sp>
      <p:sp>
        <p:nvSpPr>
          <p:cNvPr id="4" name="Slide Image Placeholder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1559" tIns="45779" rIns="91559" bIns="45779" rtlCol="0" anchor="ctr"/>
          <a:lstStyle/>
          <a:p>
            <a:pPr lvl="0"/>
            <a:endParaRPr lang="en-GB" noProof="0" dirty="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559" tIns="45779" rIns="91559" bIns="457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40646"/>
            <a:ext cx="2949786" cy="496967"/>
          </a:xfrm>
          <a:prstGeom prst="rect">
            <a:avLst/>
          </a:prstGeom>
        </p:spPr>
        <p:txBody>
          <a:bodyPr vert="horz" lIns="91559" tIns="45779" rIns="91559" bIns="45779"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5839" y="9440646"/>
            <a:ext cx="2949786" cy="496967"/>
          </a:xfrm>
          <a:prstGeom prst="rect">
            <a:avLst/>
          </a:prstGeom>
        </p:spPr>
        <p:txBody>
          <a:bodyPr vert="horz" lIns="91559" tIns="45779" rIns="91559" bIns="45779" rtlCol="0" anchor="b"/>
          <a:lstStyle>
            <a:lvl1pPr algn="r" eaLnBrk="1" fontAlgn="auto" hangingPunct="1">
              <a:spcBef>
                <a:spcPts val="0"/>
              </a:spcBef>
              <a:spcAft>
                <a:spcPts val="0"/>
              </a:spcAft>
              <a:defRPr sz="1200">
                <a:latin typeface="+mn-lt"/>
              </a:defRPr>
            </a:lvl1pPr>
          </a:lstStyle>
          <a:p>
            <a:pPr>
              <a:defRPr/>
            </a:pPr>
            <a:fld id="{AC6B2598-034A-254A-822A-16E44A2BCBD7}" type="slidenum">
              <a:rPr lang="en-GB"/>
              <a:pPr>
                <a:defRPr/>
              </a:pPr>
              <a:t>‹#›</a:t>
            </a:fld>
            <a:endParaRPr lang="en-GB" dirty="0"/>
          </a:p>
        </p:txBody>
      </p:sp>
    </p:spTree>
    <p:extLst>
      <p:ext uri="{BB962C8B-B14F-4D97-AF65-F5344CB8AC3E}">
        <p14:creationId xmlns:p14="http://schemas.microsoft.com/office/powerpoint/2010/main" val="1120326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FS Albert Bold" pitchFamily="80" charset="0"/>
                <a:ea typeface="ＭＳ Ｐゴシック" pitchFamily="34" charset="-128"/>
              </a:defRPr>
            </a:lvl1pPr>
            <a:lvl2pPr marL="742950" indent="-285750" defTabSz="955675">
              <a:defRPr sz="2400">
                <a:solidFill>
                  <a:schemeClr val="tx1"/>
                </a:solidFill>
                <a:latin typeface="FS Albert Bold" pitchFamily="80" charset="0"/>
                <a:ea typeface="ＭＳ Ｐゴシック" pitchFamily="34" charset="-128"/>
              </a:defRPr>
            </a:lvl2pPr>
            <a:lvl3pPr marL="1143000" indent="-228600" defTabSz="955675">
              <a:defRPr sz="2400">
                <a:solidFill>
                  <a:schemeClr val="tx1"/>
                </a:solidFill>
                <a:latin typeface="FS Albert Bold" pitchFamily="80" charset="0"/>
                <a:ea typeface="ＭＳ Ｐゴシック" pitchFamily="34" charset="-128"/>
              </a:defRPr>
            </a:lvl3pPr>
            <a:lvl4pPr marL="1600200" indent="-228600" defTabSz="955675">
              <a:defRPr sz="2400">
                <a:solidFill>
                  <a:schemeClr val="tx1"/>
                </a:solidFill>
                <a:latin typeface="FS Albert Bold" pitchFamily="80" charset="0"/>
                <a:ea typeface="ＭＳ Ｐゴシック" pitchFamily="34" charset="-128"/>
              </a:defRPr>
            </a:lvl4pPr>
            <a:lvl5pPr marL="2057400" indent="-228600" defTabSz="955675">
              <a:defRPr sz="2400">
                <a:solidFill>
                  <a:schemeClr val="tx1"/>
                </a:solidFill>
                <a:latin typeface="FS Albert Bold" pitchFamily="80" charset="0"/>
                <a:ea typeface="ＭＳ Ｐゴシック" pitchFamily="34" charset="-128"/>
              </a:defRPr>
            </a:lvl5pPr>
            <a:lvl6pPr marL="2514600" indent="-228600" defTabSz="955675" eaLnBrk="0" fontAlgn="base" hangingPunct="0">
              <a:spcBef>
                <a:spcPct val="0"/>
              </a:spcBef>
              <a:spcAft>
                <a:spcPct val="0"/>
              </a:spcAft>
              <a:defRPr sz="2400">
                <a:solidFill>
                  <a:schemeClr val="tx1"/>
                </a:solidFill>
                <a:latin typeface="FS Albert Bold" pitchFamily="80" charset="0"/>
                <a:ea typeface="ＭＳ Ｐゴシック" pitchFamily="34" charset="-128"/>
              </a:defRPr>
            </a:lvl6pPr>
            <a:lvl7pPr marL="2971800" indent="-228600" defTabSz="955675" eaLnBrk="0" fontAlgn="base" hangingPunct="0">
              <a:spcBef>
                <a:spcPct val="0"/>
              </a:spcBef>
              <a:spcAft>
                <a:spcPct val="0"/>
              </a:spcAft>
              <a:defRPr sz="2400">
                <a:solidFill>
                  <a:schemeClr val="tx1"/>
                </a:solidFill>
                <a:latin typeface="FS Albert Bold" pitchFamily="80" charset="0"/>
                <a:ea typeface="ＭＳ Ｐゴシック" pitchFamily="34" charset="-128"/>
              </a:defRPr>
            </a:lvl7pPr>
            <a:lvl8pPr marL="3429000" indent="-228600" defTabSz="955675" eaLnBrk="0" fontAlgn="base" hangingPunct="0">
              <a:spcBef>
                <a:spcPct val="0"/>
              </a:spcBef>
              <a:spcAft>
                <a:spcPct val="0"/>
              </a:spcAft>
              <a:defRPr sz="2400">
                <a:solidFill>
                  <a:schemeClr val="tx1"/>
                </a:solidFill>
                <a:latin typeface="FS Albert Bold" pitchFamily="80" charset="0"/>
                <a:ea typeface="ＭＳ Ｐゴシック" pitchFamily="34" charset="-128"/>
              </a:defRPr>
            </a:lvl8pPr>
            <a:lvl9pPr marL="3886200" indent="-228600" defTabSz="955675" eaLnBrk="0" fontAlgn="base" hangingPunct="0">
              <a:spcBef>
                <a:spcPct val="0"/>
              </a:spcBef>
              <a:spcAft>
                <a:spcPct val="0"/>
              </a:spcAft>
              <a:defRPr sz="2400">
                <a:solidFill>
                  <a:schemeClr val="tx1"/>
                </a:solidFill>
                <a:latin typeface="FS Albert Bold" pitchFamily="80" charset="0"/>
                <a:ea typeface="ＭＳ Ｐゴシック" pitchFamily="34" charset="-128"/>
              </a:defRPr>
            </a:lvl9pPr>
          </a:lstStyle>
          <a:p>
            <a:pPr marL="0" marR="0" lvl="0" indent="0" defTabSz="955675" eaLnBrk="1" fontAlgn="auto" latinLnBrk="0" hangingPunct="1">
              <a:lnSpc>
                <a:spcPct val="100000"/>
              </a:lnSpc>
              <a:spcBef>
                <a:spcPts val="0"/>
              </a:spcBef>
              <a:spcAft>
                <a:spcPts val="0"/>
              </a:spcAft>
              <a:buClrTx/>
              <a:buSzTx/>
              <a:buFontTx/>
              <a:buNone/>
              <a:tabLst/>
              <a:defRPr/>
            </a:pPr>
            <a:fld id="{05FBD433-5AC0-436E-AE89-B5B6A9B5DDA2}" type="slidenum">
              <a:rPr kumimoji="0" lang="en-US" sz="1300" b="0" i="0" u="none" strike="noStrike" kern="0" cap="none" spc="0" normalizeH="0" baseline="0" noProof="0" smtClean="0">
                <a:ln>
                  <a:noFill/>
                </a:ln>
                <a:solidFill>
                  <a:schemeClr val="tx1"/>
                </a:solidFill>
                <a:effectLst/>
                <a:uLnTx/>
                <a:uFillTx/>
                <a:latin typeface="FS Albert Bold" pitchFamily="80" charset="0"/>
                <a:ea typeface="ＭＳ Ｐゴシック" pitchFamily="34" charset="-128"/>
              </a:rPr>
              <a:pPr marL="0" marR="0" lvl="0" indent="0" defTabSz="955675" eaLnBrk="1" fontAlgn="auto" latinLnBrk="0" hangingPunct="1">
                <a:lnSpc>
                  <a:spcPct val="100000"/>
                </a:lnSpc>
                <a:spcBef>
                  <a:spcPts val="0"/>
                </a:spcBef>
                <a:spcAft>
                  <a:spcPts val="0"/>
                </a:spcAft>
                <a:buClrTx/>
                <a:buSzTx/>
                <a:buFontTx/>
                <a:buNone/>
                <a:tabLst/>
                <a:defRPr/>
              </a:pPr>
              <a:t>1</a:t>
            </a:fld>
            <a:endParaRPr kumimoji="0" lang="en-US" sz="1300" b="0" i="0" u="none" strike="noStrike" kern="0" cap="none" spc="0" normalizeH="0" baseline="0" noProof="0" dirty="0">
              <a:ln>
                <a:noFill/>
              </a:ln>
              <a:solidFill>
                <a:schemeClr val="tx1"/>
              </a:solidFill>
              <a:effectLst/>
              <a:uLnTx/>
              <a:uFillTx/>
              <a:latin typeface="FS Albert Bold" pitchFamily="80" charset="0"/>
              <a:ea typeface="ＭＳ Ｐゴシック" pitchFamily="34"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1885316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11</a:t>
            </a:fld>
            <a:endParaRPr lang="en-GB" dirty="0"/>
          </a:p>
        </p:txBody>
      </p:sp>
    </p:spTree>
    <p:extLst>
      <p:ext uri="{BB962C8B-B14F-4D97-AF65-F5344CB8AC3E}">
        <p14:creationId xmlns:p14="http://schemas.microsoft.com/office/powerpoint/2010/main" val="230678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12</a:t>
            </a:fld>
            <a:endParaRPr lang="en-GB" dirty="0"/>
          </a:p>
        </p:txBody>
      </p:sp>
    </p:spTree>
    <p:extLst>
      <p:ext uri="{BB962C8B-B14F-4D97-AF65-F5344CB8AC3E}">
        <p14:creationId xmlns:p14="http://schemas.microsoft.com/office/powerpoint/2010/main" val="844015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13</a:t>
            </a:fld>
            <a:endParaRPr lang="en-GB" dirty="0"/>
          </a:p>
        </p:txBody>
      </p:sp>
    </p:spTree>
    <p:extLst>
      <p:ext uri="{BB962C8B-B14F-4D97-AF65-F5344CB8AC3E}">
        <p14:creationId xmlns:p14="http://schemas.microsoft.com/office/powerpoint/2010/main" val="123443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C6B2598-034A-254A-822A-16E44A2BCBD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6579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ZA" sz="1200" dirty="0">
              <a:solidFill>
                <a:prstClr val="black"/>
              </a:solidFill>
            </a:endParaRPr>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15</a:t>
            </a:fld>
            <a:endParaRPr lang="en-GB" dirty="0"/>
          </a:p>
        </p:txBody>
      </p:sp>
    </p:spTree>
    <p:extLst>
      <p:ext uri="{BB962C8B-B14F-4D97-AF65-F5344CB8AC3E}">
        <p14:creationId xmlns:p14="http://schemas.microsoft.com/office/powerpoint/2010/main" val="2628567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1A06C0-5660-4B9C-A4BA-BA366351F54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5774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Supply-related triggers </a:t>
            </a:r>
            <a:r>
              <a:rPr lang="en-ZA" b="0" dirty="0"/>
              <a:t>include advertising, promotions and trials that prompt a person to start using a financial device, once-off changes to the supply-side offering that attract consumers’ attention, or the expansion of service or the presence of the service provider close to the prospective customer. Increasing the proximity of access points may lead to the adoption of the device by reducing access costs.</a:t>
            </a:r>
          </a:p>
          <a:p>
            <a:endParaRPr lang="en-ZA" b="0" dirty="0"/>
          </a:p>
          <a:p>
            <a:r>
              <a:rPr lang="en-ZA" b="1" dirty="0"/>
              <a:t>Consumer-related triggers </a:t>
            </a:r>
            <a:r>
              <a:rPr lang="en-ZA" b="0" dirty="0"/>
              <a:t>can be either circumstantial or related to procrastination.</a:t>
            </a:r>
          </a:p>
          <a:p>
            <a:r>
              <a:rPr lang="en-ZA" b="0" dirty="0"/>
              <a:t>	</a:t>
            </a:r>
          </a:p>
        </p:txBody>
      </p:sp>
      <p:sp>
        <p:nvSpPr>
          <p:cNvPr id="4" name="Slide Number Placeholder 3"/>
          <p:cNvSpPr>
            <a:spLocks noGrp="1"/>
          </p:cNvSpPr>
          <p:nvPr>
            <p:ph type="sldNum" sz="quarter" idx="10"/>
          </p:nvPr>
        </p:nvSpPr>
        <p:spPr/>
        <p:txBody>
          <a:bodyPr/>
          <a:lstStyle/>
          <a:p>
            <a:fld id="{A51A06C0-5660-4B9C-A4BA-BA366351F547}" type="slidenum">
              <a:rPr lang="en-US" smtClean="0"/>
              <a:t>17</a:t>
            </a:fld>
            <a:endParaRPr lang="en-US" dirty="0"/>
          </a:p>
        </p:txBody>
      </p:sp>
    </p:spTree>
    <p:extLst>
      <p:ext uri="{BB962C8B-B14F-4D97-AF65-F5344CB8AC3E}">
        <p14:creationId xmlns:p14="http://schemas.microsoft.com/office/powerpoint/2010/main" val="28927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dirty="0"/>
              <a:t>For some financial devices there is a  two-step progression: uptake as interim step and then first use/trial. For example, a bank account.</a:t>
            </a:r>
          </a:p>
          <a:p>
            <a:endParaRPr lang="en-ZA" b="0" dirty="0"/>
          </a:p>
          <a:p>
            <a:r>
              <a:rPr lang="en-ZA" b="0" dirty="0"/>
              <a:t>For some financial device there is just a one-step progression: uptake and first use/trial happen together. For example, over-the counter-payments.</a:t>
            </a:r>
          </a:p>
          <a:p>
            <a:endParaRPr lang="en-ZA" b="1" dirty="0"/>
          </a:p>
        </p:txBody>
      </p:sp>
      <p:sp>
        <p:nvSpPr>
          <p:cNvPr id="4" name="Slide Number Placeholder 3"/>
          <p:cNvSpPr>
            <a:spLocks noGrp="1"/>
          </p:cNvSpPr>
          <p:nvPr>
            <p:ph type="sldNum" sz="quarter" idx="10"/>
          </p:nvPr>
        </p:nvSpPr>
        <p:spPr/>
        <p:txBody>
          <a:bodyPr/>
          <a:lstStyle/>
          <a:p>
            <a:fld id="{A51A06C0-5660-4B9C-A4BA-BA366351F547}" type="slidenum">
              <a:rPr lang="en-US" smtClean="0"/>
              <a:t>18</a:t>
            </a:fld>
            <a:endParaRPr lang="en-US" dirty="0"/>
          </a:p>
        </p:txBody>
      </p:sp>
    </p:spTree>
    <p:extLst>
      <p:ext uri="{BB962C8B-B14F-4D97-AF65-F5344CB8AC3E}">
        <p14:creationId xmlns:p14="http://schemas.microsoft.com/office/powerpoint/2010/main" val="98330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Once the trial use of a product or service has been triggered, the decision to continue using it  is determined by whether the user believes that they derive positive value from that product relative to alternatives. Importantly, ‘value’ refers to more than just monetary value, and the costs that are offset extend beyond fees, charges and other monetisable costs. </a:t>
            </a:r>
          </a:p>
          <a:p>
            <a:endParaRPr lang="en-ZA" dirty="0"/>
          </a:p>
          <a:p>
            <a:r>
              <a:rPr lang="en-ZA" b="1" dirty="0"/>
              <a:t>Functional drivers of the usage </a:t>
            </a:r>
            <a:r>
              <a:rPr lang="en-ZA" dirty="0"/>
              <a:t>decision refer to the extent to which the financial device meets a financial need, balanced against the fees, charges and other actual costs associated with using the specific financial service (all intrinsically valued against the person’s informal and social network alternatives).</a:t>
            </a:r>
          </a:p>
          <a:p>
            <a:endParaRPr lang="en-ZA" dirty="0"/>
          </a:p>
          <a:p>
            <a:r>
              <a:rPr lang="en-ZA" b="1" dirty="0"/>
              <a:t>Behavioural and contextual drivers </a:t>
            </a:r>
            <a:r>
              <a:rPr lang="en-ZA" dirty="0"/>
              <a:t>refer to any factors that do not relate to the function delivered by financial services, but are intrinsic to the decision maker and the immediate context in which the decision takes place. These drivers are typically subjective in nature and may relate to the consumer’s experience of the service. Contextual factors include </a:t>
            </a:r>
            <a:r>
              <a:rPr lang="en-ZA" b="1" dirty="0"/>
              <a:t>personal characteristics</a:t>
            </a:r>
            <a:r>
              <a:rPr lang="en-ZA" dirty="0"/>
              <a:t>, </a:t>
            </a:r>
            <a:r>
              <a:rPr lang="en-ZA" b="1" dirty="0"/>
              <a:t>social</a:t>
            </a:r>
            <a:r>
              <a:rPr lang="en-ZA" b="1" baseline="0" dirty="0"/>
              <a:t> context</a:t>
            </a:r>
            <a:r>
              <a:rPr lang="en-ZA" baseline="0" dirty="0"/>
              <a:t>, </a:t>
            </a:r>
            <a:r>
              <a:rPr lang="en-ZA" b="1" baseline="0" dirty="0"/>
              <a:t>external context</a:t>
            </a:r>
            <a:r>
              <a:rPr lang="en-ZA" b="0" baseline="0" dirty="0"/>
              <a:t>, and </a:t>
            </a:r>
            <a:r>
              <a:rPr lang="en-ZA" b="1" baseline="0" dirty="0"/>
              <a:t>trust</a:t>
            </a:r>
            <a:r>
              <a:rPr lang="en-ZA" b="0" baseline="0" dirty="0"/>
              <a:t>.</a:t>
            </a:r>
            <a:endParaRPr lang="en-ZA" dirty="0"/>
          </a:p>
          <a:p>
            <a:endParaRPr lang="en-ZA" dirty="0"/>
          </a:p>
          <a:p>
            <a:r>
              <a:rPr lang="en-ZA" dirty="0"/>
              <a:t>At </a:t>
            </a:r>
            <a:r>
              <a:rPr lang="en-ZA" b="1" dirty="0"/>
              <a:t>Defection,</a:t>
            </a:r>
            <a:r>
              <a:rPr lang="en-ZA" dirty="0"/>
              <a:t> the consumer can switch to an alternative financial device or revert to prior default (e.g. cash).</a:t>
            </a:r>
          </a:p>
          <a:p>
            <a:endParaRPr lang="en-ZA" dirty="0"/>
          </a:p>
          <a:p>
            <a:r>
              <a:rPr lang="en-ZA" b="1" dirty="0"/>
              <a:t>Sustained use</a:t>
            </a:r>
            <a:r>
              <a:rPr lang="en-ZA" dirty="0"/>
              <a:t> is when the consumer has ongoing use of the financial device over time.</a:t>
            </a:r>
          </a:p>
          <a:p>
            <a:endParaRPr lang="en-ZA" dirty="0"/>
          </a:p>
          <a:p>
            <a:r>
              <a:rPr lang="en-ZA" b="1" dirty="0"/>
              <a:t>No use</a:t>
            </a:r>
            <a:r>
              <a:rPr lang="en-ZA" dirty="0"/>
              <a:t>, is when a financial device is dormant: when an individual uptakes a financial device (such as a bank account) and never uses it.</a:t>
            </a:r>
          </a:p>
          <a:p>
            <a:endParaRPr lang="en-ZA" dirty="0"/>
          </a:p>
          <a:p>
            <a:r>
              <a:rPr lang="en-ZA" dirty="0"/>
              <a:t>After some time, </a:t>
            </a:r>
            <a:r>
              <a:rPr lang="en-ZA" b="1" dirty="0"/>
              <a:t>sustained use</a:t>
            </a:r>
            <a:r>
              <a:rPr lang="en-ZA" dirty="0"/>
              <a:t> can go into </a:t>
            </a:r>
            <a:r>
              <a:rPr lang="en-ZA" b="1" dirty="0"/>
              <a:t>defection</a:t>
            </a:r>
            <a:r>
              <a:rPr lang="en-ZA" dirty="0"/>
              <a:t> if the value breaks down and prompts the user to switch financial devices. Or </a:t>
            </a:r>
            <a:r>
              <a:rPr lang="en-ZA" b="1" dirty="0"/>
              <a:t>sustained use</a:t>
            </a:r>
            <a:r>
              <a:rPr lang="en-ZA" dirty="0"/>
              <a:t> can go to </a:t>
            </a:r>
            <a:r>
              <a:rPr lang="en-ZA" b="1" dirty="0"/>
              <a:t>no use </a:t>
            </a:r>
            <a:r>
              <a:rPr lang="en-ZA" dirty="0"/>
              <a:t>if the use case falls away and usage ceases. </a:t>
            </a:r>
          </a:p>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19</a:t>
            </a:fld>
            <a:endParaRPr lang="en-GB" dirty="0"/>
          </a:p>
        </p:txBody>
      </p:sp>
    </p:spTree>
    <p:extLst>
      <p:ext uri="{BB962C8B-B14F-4D97-AF65-F5344CB8AC3E}">
        <p14:creationId xmlns:p14="http://schemas.microsoft.com/office/powerpoint/2010/main" val="3440891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1A06C0-5660-4B9C-A4BA-BA366351F54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4655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2</a:t>
            </a:fld>
            <a:endParaRPr lang="en-GB" dirty="0"/>
          </a:p>
        </p:txBody>
      </p:sp>
    </p:spTree>
    <p:extLst>
      <p:ext uri="{BB962C8B-B14F-4D97-AF65-F5344CB8AC3E}">
        <p14:creationId xmlns:p14="http://schemas.microsoft.com/office/powerpoint/2010/main" val="3008341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21</a:t>
            </a:fld>
            <a:endParaRPr lang="en-GB" dirty="0"/>
          </a:p>
        </p:txBody>
      </p:sp>
    </p:spTree>
    <p:extLst>
      <p:ext uri="{BB962C8B-B14F-4D97-AF65-F5344CB8AC3E}">
        <p14:creationId xmlns:p14="http://schemas.microsoft.com/office/powerpoint/2010/main" val="2976148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22</a:t>
            </a:fld>
            <a:endParaRPr lang="en-GB" dirty="0"/>
          </a:p>
        </p:txBody>
      </p:sp>
    </p:spTree>
    <p:extLst>
      <p:ext uri="{BB962C8B-B14F-4D97-AF65-F5344CB8AC3E}">
        <p14:creationId xmlns:p14="http://schemas.microsoft.com/office/powerpoint/2010/main" val="4065533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23</a:t>
            </a:fld>
            <a:endParaRPr lang="en-GB" dirty="0"/>
          </a:p>
        </p:txBody>
      </p:sp>
    </p:spTree>
    <p:extLst>
      <p:ext uri="{BB962C8B-B14F-4D97-AF65-F5344CB8AC3E}">
        <p14:creationId xmlns:p14="http://schemas.microsoft.com/office/powerpoint/2010/main" val="1195163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24</a:t>
            </a:fld>
            <a:endParaRPr lang="en-GB" dirty="0"/>
          </a:p>
        </p:txBody>
      </p:sp>
    </p:spTree>
    <p:extLst>
      <p:ext uri="{BB962C8B-B14F-4D97-AF65-F5344CB8AC3E}">
        <p14:creationId xmlns:p14="http://schemas.microsoft.com/office/powerpoint/2010/main" val="1136323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25</a:t>
            </a:fld>
            <a:endParaRPr lang="en-GB" dirty="0"/>
          </a:p>
        </p:txBody>
      </p:sp>
    </p:spTree>
    <p:extLst>
      <p:ext uri="{BB962C8B-B14F-4D97-AF65-F5344CB8AC3E}">
        <p14:creationId xmlns:p14="http://schemas.microsoft.com/office/powerpoint/2010/main" val="17109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3</a:t>
            </a:fld>
            <a:endParaRPr lang="en-GB" dirty="0"/>
          </a:p>
        </p:txBody>
      </p:sp>
    </p:spTree>
    <p:extLst>
      <p:ext uri="{BB962C8B-B14F-4D97-AF65-F5344CB8AC3E}">
        <p14:creationId xmlns:p14="http://schemas.microsoft.com/office/powerpoint/2010/main" val="220491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4</a:t>
            </a:fld>
            <a:endParaRPr lang="en-GB" dirty="0"/>
          </a:p>
        </p:txBody>
      </p:sp>
    </p:spTree>
    <p:extLst>
      <p:ext uri="{BB962C8B-B14F-4D97-AF65-F5344CB8AC3E}">
        <p14:creationId xmlns:p14="http://schemas.microsoft.com/office/powerpoint/2010/main" val="385120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5</a:t>
            </a:fld>
            <a:endParaRPr lang="en-GB" dirty="0"/>
          </a:p>
        </p:txBody>
      </p:sp>
    </p:spTree>
    <p:extLst>
      <p:ext uri="{BB962C8B-B14F-4D97-AF65-F5344CB8AC3E}">
        <p14:creationId xmlns:p14="http://schemas.microsoft.com/office/powerpoint/2010/main" val="279979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6</a:t>
            </a:fld>
            <a:endParaRPr lang="en-GB" dirty="0"/>
          </a:p>
        </p:txBody>
      </p:sp>
    </p:spTree>
    <p:extLst>
      <p:ext uri="{BB962C8B-B14F-4D97-AF65-F5344CB8AC3E}">
        <p14:creationId xmlns:p14="http://schemas.microsoft.com/office/powerpoint/2010/main" val="2094866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8</a:t>
            </a:fld>
            <a:endParaRPr lang="en-GB" dirty="0"/>
          </a:p>
        </p:txBody>
      </p:sp>
    </p:spTree>
    <p:extLst>
      <p:ext uri="{BB962C8B-B14F-4D97-AF65-F5344CB8AC3E}">
        <p14:creationId xmlns:p14="http://schemas.microsoft.com/office/powerpoint/2010/main" val="248813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9</a:t>
            </a:fld>
            <a:endParaRPr lang="en-GB" dirty="0"/>
          </a:p>
        </p:txBody>
      </p:sp>
    </p:spTree>
    <p:extLst>
      <p:ext uri="{BB962C8B-B14F-4D97-AF65-F5344CB8AC3E}">
        <p14:creationId xmlns:p14="http://schemas.microsoft.com/office/powerpoint/2010/main" val="59190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C6B2598-034A-254A-822A-16E44A2BCBD7}" type="slidenum">
              <a:rPr lang="en-GB" smtClean="0"/>
              <a:pPr>
                <a:defRPr/>
              </a:pPr>
              <a:t>10</a:t>
            </a:fld>
            <a:endParaRPr lang="en-GB" dirty="0"/>
          </a:p>
        </p:txBody>
      </p:sp>
    </p:spTree>
    <p:extLst>
      <p:ext uri="{BB962C8B-B14F-4D97-AF65-F5344CB8AC3E}">
        <p14:creationId xmlns:p14="http://schemas.microsoft.com/office/powerpoint/2010/main" val="121334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7958667" cy="66013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08000" y="1333500"/>
            <a:ext cx="9144000" cy="377163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79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28865"/>
            <a:ext cx="2286000" cy="487627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1016000"/>
            <a:ext cx="6688667" cy="408913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9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8820" y="623970"/>
            <a:ext cx="393348" cy="13335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3" name="Title 1"/>
          <p:cNvSpPr>
            <a:spLocks noGrp="1"/>
          </p:cNvSpPr>
          <p:nvPr>
            <p:ph type="title" hasCustomPrompt="1"/>
          </p:nvPr>
        </p:nvSpPr>
        <p:spPr>
          <a:xfrm>
            <a:off x="401104" y="214395"/>
            <a:ext cx="8049436" cy="952500"/>
          </a:xfrm>
          <a:prstGeom prst="rect">
            <a:avLst/>
          </a:prstGeom>
        </p:spPr>
        <p:txBody>
          <a:bodyPr anchor="ctr"/>
          <a:lstStyle>
            <a:lvl1pPr>
              <a:defRPr sz="2000"/>
            </a:lvl1pPr>
          </a:lstStyle>
          <a:p>
            <a:pPr>
              <a:defRPr/>
            </a:pPr>
            <a:r>
              <a:rPr lang="en-ZA" dirty="0"/>
              <a:t>Overview</a:t>
            </a:r>
          </a:p>
        </p:txBody>
      </p:sp>
      <p:sp>
        <p:nvSpPr>
          <p:cNvPr id="14" name="Content Placeholder 2"/>
          <p:cNvSpPr>
            <a:spLocks noGrp="1"/>
          </p:cNvSpPr>
          <p:nvPr>
            <p:ph idx="1"/>
          </p:nvPr>
        </p:nvSpPr>
        <p:spPr>
          <a:xfrm>
            <a:off x="401104" y="1333502"/>
            <a:ext cx="9144000" cy="3612231"/>
          </a:xfrm>
          <a:prstGeom prst="rect">
            <a:avLst/>
          </a:prstGeom>
        </p:spPr>
        <p:txBody>
          <a:bodyPr/>
          <a:lstStyle/>
          <a:p>
            <a:pPr marL="380996" indent="-380996">
              <a:buFont typeface="Arial" panose="020B0604020202020204" pitchFamily="34" charset="0"/>
              <a:buChar char="•"/>
              <a:defRPr/>
            </a:pPr>
            <a:r>
              <a:rPr lang="en-ZA" altLang="en-US" sz="2000" b="1" dirty="0"/>
              <a:t>Item 1</a:t>
            </a:r>
          </a:p>
          <a:p>
            <a:pPr marL="380996" indent="-380996">
              <a:buFont typeface="Arial" panose="020B0604020202020204" pitchFamily="34" charset="0"/>
              <a:buChar char="•"/>
              <a:defRPr/>
            </a:pPr>
            <a:endParaRPr lang="en-ZA" altLang="en-US" sz="2000" b="1" dirty="0"/>
          </a:p>
          <a:p>
            <a:pPr marL="380996" indent="-380996">
              <a:buFont typeface="Arial" panose="020B0604020202020204" pitchFamily="34" charset="0"/>
              <a:buChar char="•"/>
              <a:defRPr/>
            </a:pPr>
            <a:r>
              <a:rPr lang="en-ZA" altLang="en-US" sz="2000" b="1" dirty="0"/>
              <a:t>Item 2</a:t>
            </a:r>
          </a:p>
          <a:p>
            <a:pPr marL="380996" indent="-380996">
              <a:buFont typeface="Arial" panose="020B0604020202020204" pitchFamily="34" charset="0"/>
              <a:buChar char="•"/>
              <a:defRPr/>
            </a:pPr>
            <a:endParaRPr lang="en-ZA" altLang="en-US" sz="2000" b="1" dirty="0"/>
          </a:p>
          <a:p>
            <a:pPr marL="380996" indent="-380996">
              <a:buFont typeface="Arial" panose="020B0604020202020204" pitchFamily="34" charset="0"/>
              <a:buChar char="•"/>
              <a:defRPr/>
            </a:pPr>
            <a:r>
              <a:rPr lang="en-ZA" altLang="en-US" sz="2000" b="1" dirty="0"/>
              <a:t>Item 3</a:t>
            </a:r>
          </a:p>
          <a:p>
            <a:pPr marL="380996" indent="-380996">
              <a:buFont typeface="Arial" panose="020B0604020202020204" pitchFamily="34" charset="0"/>
              <a:buChar char="•"/>
              <a:defRPr/>
            </a:pPr>
            <a:endParaRPr lang="en-ZA" altLang="en-US" sz="2000" b="1" dirty="0"/>
          </a:p>
          <a:p>
            <a:pPr marL="380996" indent="-380996">
              <a:buFont typeface="Arial" panose="020B0604020202020204" pitchFamily="34" charset="0"/>
              <a:buChar char="•"/>
              <a:defRPr/>
            </a:pPr>
            <a:endParaRPr lang="en-ZA" altLang="en-US" b="1" dirty="0"/>
          </a:p>
          <a:p>
            <a:pPr marL="380996" indent="-380996">
              <a:buFont typeface="Arial" panose="020B0604020202020204" pitchFamily="34" charset="0"/>
              <a:buChar char="•"/>
              <a:defRPr/>
            </a:pPr>
            <a:endParaRPr lang="en-ZA" altLang="en-US" b="1" dirty="0"/>
          </a:p>
          <a:p>
            <a:pPr marL="380996" indent="-380996">
              <a:buFont typeface="Arial" panose="020B0604020202020204" pitchFamily="34" charset="0"/>
              <a:buChar char="•"/>
              <a:defRPr/>
            </a:pPr>
            <a:endParaRPr lang="en-ZA" altLang="en-US" b="1" dirty="0"/>
          </a:p>
          <a:p>
            <a:pPr>
              <a:buFont typeface="Arial" panose="020B0604020202020204" pitchFamily="34" charset="0"/>
              <a:buNone/>
              <a:defRPr/>
            </a:pPr>
            <a:endParaRPr lang="en-ZA" altLang="en-US" b="1" dirty="0"/>
          </a:p>
        </p:txBody>
      </p:sp>
    </p:spTree>
    <p:extLst>
      <p:ext uri="{BB962C8B-B14F-4D97-AF65-F5344CB8AC3E}">
        <p14:creationId xmlns:p14="http://schemas.microsoft.com/office/powerpoint/2010/main" val="49477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104" y="214395"/>
            <a:ext cx="8049436" cy="952500"/>
          </a:xfrm>
          <a:prstGeom prst="rect">
            <a:avLst/>
          </a:prstGeom>
        </p:spPr>
        <p:txBody>
          <a:bodyPr anchor="ctr"/>
          <a:lstStyle>
            <a:lvl1pPr>
              <a:lnSpc>
                <a:spcPts val="2556"/>
              </a:lnSpc>
              <a:defRPr sz="2000"/>
            </a:lvl1pPr>
          </a:lstStyle>
          <a:p>
            <a:r>
              <a:rPr lang="en-US" dirty="0"/>
              <a:t>Click to edit Master title style</a:t>
            </a:r>
            <a:endParaRPr lang="en-GB" dirty="0"/>
          </a:p>
        </p:txBody>
      </p:sp>
      <p:sp>
        <p:nvSpPr>
          <p:cNvPr id="3" name="Content Placeholder 2"/>
          <p:cNvSpPr>
            <a:spLocks noGrp="1"/>
          </p:cNvSpPr>
          <p:nvPr>
            <p:ph idx="1"/>
          </p:nvPr>
        </p:nvSpPr>
        <p:spPr>
          <a:xfrm>
            <a:off x="401104" y="1333502"/>
            <a:ext cx="9144000" cy="3612231"/>
          </a:xfrm>
          <a:prstGeom prst="rect">
            <a:avLst/>
          </a:prstGeom>
        </p:spPr>
        <p:txBody>
          <a:bodyPr/>
          <a:lstStyle>
            <a:lvl1pPr marL="342900" indent="-342900">
              <a:buFont typeface="Arial" panose="020B0604020202020204" pitchFamily="34" charset="0"/>
              <a:buChar char="•"/>
              <a:defRPr sz="2000">
                <a:solidFill>
                  <a:srgbClr val="7A6F6B"/>
                </a:solidFill>
              </a:defRPr>
            </a:lvl1pPr>
            <a:lvl2pPr marL="850895" indent="-342900">
              <a:buFont typeface="Courier New" panose="02070309020205020404" pitchFamily="49" charset="0"/>
              <a:buChar char="o"/>
              <a:defRPr sz="2000">
                <a:solidFill>
                  <a:srgbClr val="7A6F6B"/>
                </a:solidFill>
              </a:defRPr>
            </a:lvl2pPr>
            <a:lvl3pPr marL="1358890" indent="-342900">
              <a:buFont typeface="Arial" panose="020B0604020202020204" pitchFamily="34" charset="0"/>
              <a:buChar char="•"/>
              <a:defRPr sz="2000">
                <a:solidFill>
                  <a:srgbClr val="7A6F6B"/>
                </a:solidFill>
              </a:defRPr>
            </a:lvl3pPr>
            <a:lvl4pPr marL="1866885" indent="-342900">
              <a:buFont typeface="Arial" panose="020B0604020202020204" pitchFamily="34" charset="0"/>
              <a:buChar char="•"/>
              <a:defRPr sz="2000">
                <a:solidFill>
                  <a:srgbClr val="7A6F6B"/>
                </a:solidFill>
              </a:defRPr>
            </a:lvl4pPr>
            <a:lvl5pPr marL="2374880" indent="-342900">
              <a:buFont typeface="Arial" panose="020B0604020202020204" pitchFamily="34" charset="0"/>
              <a:buChar char="•"/>
              <a:defRPr sz="2000">
                <a:solidFill>
                  <a:srgbClr val="7A6F6B"/>
                </a:solidFill>
              </a:defRPr>
            </a:lvl5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0"/>
          </p:nvPr>
        </p:nvSpPr>
        <p:spPr>
          <a:xfrm>
            <a:off x="3471334" y="5297488"/>
            <a:ext cx="3217333" cy="303212"/>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1"/>
          </p:nvPr>
        </p:nvSpPr>
        <p:spPr>
          <a:xfrm>
            <a:off x="7281333" y="5308121"/>
            <a:ext cx="2370667" cy="303212"/>
          </a:xfrm>
          <a:prstGeom prst="rect">
            <a:avLst/>
          </a:prstGeom>
        </p:spPr>
        <p:txBody>
          <a:bodyPr/>
          <a:lstStyle>
            <a:lvl1pPr>
              <a:defRPr/>
            </a:lvl1pPr>
          </a:lstStyle>
          <a:p>
            <a:pPr>
              <a:defRPr/>
            </a:pPr>
            <a:fld id="{EEE7A8C7-0B29-6F45-A5BB-5FE9B4F55844}" type="slidenum">
              <a:rPr lang="en-GB"/>
              <a:pPr>
                <a:defRPr/>
              </a:pPr>
              <a:t>‹#›</a:t>
            </a:fld>
            <a:endParaRPr lang="en-GB" dirty="0"/>
          </a:p>
        </p:txBody>
      </p:sp>
      <p:sp>
        <p:nvSpPr>
          <p:cNvPr id="7" name="Rectangle 6"/>
          <p:cNvSpPr/>
          <p:nvPr userDrawn="1"/>
        </p:nvSpPr>
        <p:spPr>
          <a:xfrm>
            <a:off x="-8820" y="623970"/>
            <a:ext cx="393348" cy="13335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71610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ted List - 2 columns">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409552" y="2307771"/>
            <a:ext cx="4520804" cy="2775782"/>
          </a:xfrm>
          <a:prstGeom prst="rect">
            <a:avLst/>
          </a:prstGeom>
        </p:spPr>
        <p:txBody>
          <a:bodyPr>
            <a:normAutofit/>
          </a:bodyPr>
          <a:lstStyle>
            <a:lvl1pPr marL="285750" indent="-285750">
              <a:spcAft>
                <a:spcPts val="667"/>
              </a:spcAft>
              <a:buClr>
                <a:srgbClr val="7A6F6B"/>
              </a:buClr>
              <a:buFont typeface="Arial" panose="020B0604020202020204" pitchFamily="34" charset="0"/>
              <a:buChar char="•"/>
              <a:defRPr sz="1400" b="1">
                <a:solidFill>
                  <a:srgbClr val="7A6F6B"/>
                </a:solidFill>
                <a:latin typeface="Arial" panose="020B0604020202020204" pitchFamily="34" charset="0"/>
                <a:cs typeface="Arial" panose="020B0604020202020204" pitchFamily="34" charset="0"/>
              </a:defRPr>
            </a:lvl1pPr>
            <a:lvl2pPr marL="793745" indent="-285750">
              <a:spcAft>
                <a:spcPts val="667"/>
              </a:spcAft>
              <a:buClr>
                <a:srgbClr val="7A6F6B"/>
              </a:buClr>
              <a:buFont typeface="Arial" panose="020B0604020202020204" pitchFamily="34" charset="0"/>
              <a:buChar char="•"/>
              <a:defRPr sz="1400" b="1">
                <a:solidFill>
                  <a:srgbClr val="7A6F6B"/>
                </a:solidFill>
                <a:latin typeface="Arial" panose="020B0604020202020204" pitchFamily="34" charset="0"/>
                <a:cs typeface="Arial" panose="020B0604020202020204" pitchFamily="34" charset="0"/>
              </a:defRPr>
            </a:lvl2pPr>
            <a:lvl3pPr marL="1301740" indent="-285750">
              <a:spcAft>
                <a:spcPts val="667"/>
              </a:spcAft>
              <a:buClr>
                <a:srgbClr val="7A6F6B"/>
              </a:buClr>
              <a:buFont typeface="Arial" panose="020B0604020202020204" pitchFamily="34" charset="0"/>
              <a:buChar char="•"/>
              <a:defRPr sz="1400" b="1">
                <a:solidFill>
                  <a:srgbClr val="7A6F6B"/>
                </a:solidFill>
                <a:latin typeface="Arial" panose="020B0604020202020204" pitchFamily="34" charset="0"/>
                <a:cs typeface="Arial" panose="020B0604020202020204" pitchFamily="34" charset="0"/>
              </a:defRPr>
            </a:lvl3pPr>
            <a:lvl4pPr marL="1809735" indent="-285750">
              <a:spcAft>
                <a:spcPts val="667"/>
              </a:spcAft>
              <a:buClr>
                <a:srgbClr val="7A6F6B"/>
              </a:buClr>
              <a:buFont typeface="Arial" panose="020B0604020202020204" pitchFamily="34" charset="0"/>
              <a:buChar char="•"/>
              <a:defRPr sz="1400" b="1">
                <a:solidFill>
                  <a:srgbClr val="7A6F6B"/>
                </a:solidFill>
                <a:latin typeface="Arial" panose="020B0604020202020204" pitchFamily="34" charset="0"/>
                <a:cs typeface="Arial" panose="020B0604020202020204" pitchFamily="34" charset="0"/>
              </a:defRPr>
            </a:lvl4pPr>
            <a:lvl5pPr marL="2317730" indent="-285750">
              <a:spcAft>
                <a:spcPts val="667"/>
              </a:spcAft>
              <a:buClr>
                <a:srgbClr val="7A6F6B"/>
              </a:buClr>
              <a:buFont typeface="Arial" panose="020B0604020202020204" pitchFamily="34" charset="0"/>
              <a:buChar char="•"/>
              <a:defRPr sz="1400" b="1">
                <a:solidFill>
                  <a:srgbClr val="7A6F6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7"/>
          <p:cNvSpPr>
            <a:spLocks noGrp="1"/>
          </p:cNvSpPr>
          <p:nvPr>
            <p:ph type="body" sz="quarter" idx="22"/>
          </p:nvPr>
        </p:nvSpPr>
        <p:spPr>
          <a:xfrm>
            <a:off x="5095752" y="2307771"/>
            <a:ext cx="4520804" cy="2768693"/>
          </a:xfrm>
          <a:prstGeom prst="rect">
            <a:avLst/>
          </a:prstGeom>
        </p:spPr>
        <p:txBody>
          <a:bodyPr>
            <a:normAutofit/>
          </a:bodyPr>
          <a:lstStyle>
            <a:lvl1pPr marL="285750" indent="-285750">
              <a:spcAft>
                <a:spcPts val="667"/>
              </a:spcAft>
              <a:buClr>
                <a:srgbClr val="7A6F6B"/>
              </a:buClr>
              <a:buFont typeface="Arial" panose="020B0604020202020204" pitchFamily="34" charset="0"/>
              <a:buChar char="•"/>
              <a:defRPr sz="1400" b="1">
                <a:solidFill>
                  <a:srgbClr val="567176"/>
                </a:solidFill>
                <a:latin typeface="Arial" panose="020B0604020202020204" pitchFamily="34" charset="0"/>
                <a:cs typeface="Arial" panose="020B0604020202020204" pitchFamily="34" charset="0"/>
              </a:defRPr>
            </a:lvl1pPr>
            <a:lvl2pPr marL="793745" indent="-285750">
              <a:spcAft>
                <a:spcPts val="667"/>
              </a:spcAft>
              <a:buClr>
                <a:srgbClr val="7A6F6B"/>
              </a:buClr>
              <a:buFont typeface="Arial" panose="020B0604020202020204" pitchFamily="34" charset="0"/>
              <a:buChar char="•"/>
              <a:defRPr sz="1400" b="1">
                <a:solidFill>
                  <a:srgbClr val="567176"/>
                </a:solidFill>
                <a:latin typeface="Arial" panose="020B0604020202020204" pitchFamily="34" charset="0"/>
                <a:cs typeface="Arial" panose="020B0604020202020204" pitchFamily="34" charset="0"/>
              </a:defRPr>
            </a:lvl2pPr>
            <a:lvl3pPr marL="1301740" indent="-285750">
              <a:spcAft>
                <a:spcPts val="667"/>
              </a:spcAft>
              <a:buClr>
                <a:srgbClr val="7A6F6B"/>
              </a:buClr>
              <a:buFont typeface="Arial" panose="020B0604020202020204" pitchFamily="34" charset="0"/>
              <a:buChar char="•"/>
              <a:defRPr sz="1400" b="1">
                <a:solidFill>
                  <a:srgbClr val="567176"/>
                </a:solidFill>
                <a:latin typeface="Arial" panose="020B0604020202020204" pitchFamily="34" charset="0"/>
                <a:cs typeface="Arial" panose="020B0604020202020204" pitchFamily="34" charset="0"/>
              </a:defRPr>
            </a:lvl3pPr>
            <a:lvl4pPr marL="1809735" indent="-285750">
              <a:spcAft>
                <a:spcPts val="667"/>
              </a:spcAft>
              <a:buClr>
                <a:srgbClr val="7A6F6B"/>
              </a:buClr>
              <a:buFont typeface="Arial" panose="020B0604020202020204" pitchFamily="34" charset="0"/>
              <a:buChar char="•"/>
              <a:defRPr sz="1400" b="1">
                <a:solidFill>
                  <a:srgbClr val="567176"/>
                </a:solidFill>
                <a:latin typeface="Arial" panose="020B0604020202020204" pitchFamily="34" charset="0"/>
                <a:cs typeface="Arial" panose="020B0604020202020204" pitchFamily="34" charset="0"/>
              </a:defRPr>
            </a:lvl4pPr>
            <a:lvl5pPr marL="2317730" indent="-285750">
              <a:spcAft>
                <a:spcPts val="667"/>
              </a:spcAft>
              <a:buClr>
                <a:srgbClr val="7A6F6B"/>
              </a:buClr>
              <a:buFont typeface="Arial" panose="020B0604020202020204" pitchFamily="34" charset="0"/>
              <a:buChar char="•"/>
              <a:defRPr sz="1400" b="1">
                <a:solidFill>
                  <a:srgbClr val="56717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7"/>
          <p:cNvSpPr>
            <a:spLocks noGrp="1"/>
          </p:cNvSpPr>
          <p:nvPr>
            <p:ph type="body" sz="quarter" idx="23"/>
          </p:nvPr>
        </p:nvSpPr>
        <p:spPr>
          <a:xfrm>
            <a:off x="409552" y="1422994"/>
            <a:ext cx="4520804" cy="772440"/>
          </a:xfrm>
          <a:prstGeom prst="rect">
            <a:avLst/>
          </a:prstGeom>
        </p:spPr>
        <p:txBody>
          <a:bodyPr>
            <a:normAutofit/>
          </a:bodyPr>
          <a:lstStyle>
            <a:lvl1pPr marL="0" indent="0">
              <a:spcAft>
                <a:spcPts val="667"/>
              </a:spcAft>
              <a:buClr>
                <a:srgbClr val="E31A79"/>
              </a:buClr>
              <a:buFont typeface="Wingdings" panose="05000000000000000000" pitchFamily="2" charset="2"/>
              <a:buNone/>
              <a:defRPr sz="1778" b="1">
                <a:solidFill>
                  <a:srgbClr val="2C9692"/>
                </a:solidFill>
                <a:latin typeface="Arial" panose="020B0604020202020204" pitchFamily="34" charset="0"/>
                <a:cs typeface="Arial" panose="020B0604020202020204" pitchFamily="34" charset="0"/>
              </a:defRPr>
            </a:lvl1pPr>
            <a:lvl2pPr marL="825492" indent="-317497">
              <a:spcAft>
                <a:spcPts val="667"/>
              </a:spcAft>
              <a:buClr>
                <a:srgbClr val="E31A79"/>
              </a:buClr>
              <a:buFont typeface="Wingdings" panose="05000000000000000000" pitchFamily="2" charset="2"/>
              <a:buChar char="§"/>
              <a:defRPr sz="1778">
                <a:solidFill>
                  <a:srgbClr val="567176"/>
                </a:solidFill>
                <a:latin typeface="HelveticaNeueLT Std" panose="020B0804020202020204" pitchFamily="34" charset="0"/>
              </a:defRPr>
            </a:lvl2pPr>
            <a:lvl3pPr marL="1333487" indent="-317497">
              <a:spcAft>
                <a:spcPts val="667"/>
              </a:spcAft>
              <a:buClr>
                <a:srgbClr val="E31A79"/>
              </a:buClr>
              <a:buFont typeface="Wingdings" panose="05000000000000000000" pitchFamily="2" charset="2"/>
              <a:buChar char="§"/>
              <a:defRPr sz="1778">
                <a:solidFill>
                  <a:srgbClr val="567176"/>
                </a:solidFill>
                <a:latin typeface="HelveticaNeueLT Std" panose="020B0804020202020204" pitchFamily="34" charset="0"/>
              </a:defRPr>
            </a:lvl3pPr>
            <a:lvl4pPr marL="1841482" indent="-317497">
              <a:spcAft>
                <a:spcPts val="667"/>
              </a:spcAft>
              <a:buClr>
                <a:srgbClr val="E31A79"/>
              </a:buClr>
              <a:buFont typeface="Wingdings" panose="05000000000000000000" pitchFamily="2" charset="2"/>
              <a:buChar char="§"/>
              <a:defRPr sz="1778">
                <a:solidFill>
                  <a:srgbClr val="567176"/>
                </a:solidFill>
                <a:latin typeface="HelveticaNeueLT Std" panose="020B0804020202020204" pitchFamily="34" charset="0"/>
              </a:defRPr>
            </a:lvl4pPr>
            <a:lvl5pPr marL="2349477" indent="-317497">
              <a:spcAft>
                <a:spcPts val="667"/>
              </a:spcAft>
              <a:buClr>
                <a:srgbClr val="E31A79"/>
              </a:buClr>
              <a:buFont typeface="Wingdings" panose="05000000000000000000" pitchFamily="2" charset="2"/>
              <a:buChar char="§"/>
              <a:defRPr sz="1778">
                <a:solidFill>
                  <a:srgbClr val="567176"/>
                </a:solidFill>
                <a:latin typeface="HelveticaNeueLT Std" panose="020B0804020202020204" pitchFamily="34" charset="0"/>
              </a:defRPr>
            </a:lvl5pPr>
          </a:lstStyle>
          <a:p>
            <a:pPr lvl="0"/>
            <a:r>
              <a:rPr lang="en-US" dirty="0"/>
              <a:t>Click to edit Master text styles</a:t>
            </a:r>
          </a:p>
        </p:txBody>
      </p:sp>
      <p:sp>
        <p:nvSpPr>
          <p:cNvPr id="14" name="Text Placeholder 7"/>
          <p:cNvSpPr>
            <a:spLocks noGrp="1"/>
          </p:cNvSpPr>
          <p:nvPr>
            <p:ph type="body" sz="quarter" idx="24"/>
          </p:nvPr>
        </p:nvSpPr>
        <p:spPr>
          <a:xfrm>
            <a:off x="5095752" y="1422992"/>
            <a:ext cx="4520804" cy="772442"/>
          </a:xfrm>
          <a:prstGeom prst="rect">
            <a:avLst/>
          </a:prstGeom>
        </p:spPr>
        <p:txBody>
          <a:bodyPr>
            <a:normAutofit/>
          </a:bodyPr>
          <a:lstStyle>
            <a:lvl1pPr marL="0" indent="0">
              <a:spcAft>
                <a:spcPts val="667"/>
              </a:spcAft>
              <a:buClr>
                <a:srgbClr val="E31A79"/>
              </a:buClr>
              <a:buFont typeface="Wingdings" panose="05000000000000000000" pitchFamily="2" charset="2"/>
              <a:buNone/>
              <a:defRPr sz="1778" b="1">
                <a:solidFill>
                  <a:srgbClr val="2C9692"/>
                </a:solidFill>
                <a:latin typeface="Arial" panose="020B0604020202020204" pitchFamily="34" charset="0"/>
                <a:cs typeface="Arial" panose="020B0604020202020204" pitchFamily="34" charset="0"/>
              </a:defRPr>
            </a:lvl1pPr>
            <a:lvl2pPr marL="825492" indent="-317497">
              <a:spcAft>
                <a:spcPts val="667"/>
              </a:spcAft>
              <a:buClr>
                <a:srgbClr val="E31A79"/>
              </a:buClr>
              <a:buFont typeface="Wingdings" panose="05000000000000000000" pitchFamily="2" charset="2"/>
              <a:buChar char="§"/>
              <a:defRPr sz="1778">
                <a:solidFill>
                  <a:srgbClr val="567176"/>
                </a:solidFill>
                <a:latin typeface="HelveticaNeueLT Std" panose="020B0804020202020204" pitchFamily="34" charset="0"/>
              </a:defRPr>
            </a:lvl2pPr>
            <a:lvl3pPr marL="1333487" indent="-317497">
              <a:spcAft>
                <a:spcPts val="667"/>
              </a:spcAft>
              <a:buClr>
                <a:srgbClr val="E31A79"/>
              </a:buClr>
              <a:buFont typeface="Wingdings" panose="05000000000000000000" pitchFamily="2" charset="2"/>
              <a:buChar char="§"/>
              <a:defRPr sz="1778">
                <a:solidFill>
                  <a:srgbClr val="567176"/>
                </a:solidFill>
                <a:latin typeface="HelveticaNeueLT Std" panose="020B0804020202020204" pitchFamily="34" charset="0"/>
              </a:defRPr>
            </a:lvl3pPr>
            <a:lvl4pPr marL="1841482" indent="-317497">
              <a:spcAft>
                <a:spcPts val="667"/>
              </a:spcAft>
              <a:buClr>
                <a:srgbClr val="E31A79"/>
              </a:buClr>
              <a:buFont typeface="Wingdings" panose="05000000000000000000" pitchFamily="2" charset="2"/>
              <a:buChar char="§"/>
              <a:defRPr sz="1778">
                <a:solidFill>
                  <a:srgbClr val="567176"/>
                </a:solidFill>
                <a:latin typeface="HelveticaNeueLT Std" panose="020B0804020202020204" pitchFamily="34" charset="0"/>
              </a:defRPr>
            </a:lvl4pPr>
            <a:lvl5pPr marL="2349477" indent="-317497">
              <a:spcAft>
                <a:spcPts val="667"/>
              </a:spcAft>
              <a:buClr>
                <a:srgbClr val="E31A79"/>
              </a:buClr>
              <a:buFont typeface="Wingdings" panose="05000000000000000000" pitchFamily="2" charset="2"/>
              <a:buChar char="§"/>
              <a:defRPr sz="1778">
                <a:solidFill>
                  <a:srgbClr val="567176"/>
                </a:solidFill>
                <a:latin typeface="HelveticaNeueLT Std" panose="020B0804020202020204" pitchFamily="34" charset="0"/>
              </a:defRPr>
            </a:lvl5pPr>
          </a:lstStyle>
          <a:p>
            <a:pPr lvl="0"/>
            <a:r>
              <a:rPr lang="en-US" dirty="0"/>
              <a:t>Click to edit Master text styles</a:t>
            </a:r>
          </a:p>
        </p:txBody>
      </p:sp>
      <p:sp>
        <p:nvSpPr>
          <p:cNvPr id="8" name="Footer Placeholder 7"/>
          <p:cNvSpPr>
            <a:spLocks noGrp="1"/>
          </p:cNvSpPr>
          <p:nvPr>
            <p:ph type="ftr" sz="quarter" idx="25"/>
          </p:nvPr>
        </p:nvSpPr>
        <p:spPr>
          <a:xfrm>
            <a:off x="3471334" y="5297488"/>
            <a:ext cx="3217333" cy="303212"/>
          </a:xfrm>
          <a:prstGeom prst="rect">
            <a:avLst/>
          </a:prstGeom>
        </p:spPr>
        <p:txBody>
          <a:bodyPr/>
          <a:lstStyle>
            <a:lvl1pPr>
              <a:defRPr/>
            </a:lvl1pPr>
          </a:lstStyle>
          <a:p>
            <a:pPr>
              <a:defRPr/>
            </a:pPr>
            <a:endParaRPr lang="en-GB" dirty="0"/>
          </a:p>
        </p:txBody>
      </p:sp>
      <p:sp>
        <p:nvSpPr>
          <p:cNvPr id="9" name="Slide Number Placeholder 9"/>
          <p:cNvSpPr>
            <a:spLocks noGrp="1"/>
          </p:cNvSpPr>
          <p:nvPr>
            <p:ph type="sldNum" sz="quarter" idx="26"/>
          </p:nvPr>
        </p:nvSpPr>
        <p:spPr>
          <a:xfrm>
            <a:off x="7281333" y="5297488"/>
            <a:ext cx="2370667" cy="303212"/>
          </a:xfrm>
          <a:prstGeom prst="rect">
            <a:avLst/>
          </a:prstGeom>
        </p:spPr>
        <p:txBody>
          <a:bodyPr/>
          <a:lstStyle>
            <a:lvl1pPr>
              <a:defRPr/>
            </a:lvl1pPr>
          </a:lstStyle>
          <a:p>
            <a:pPr>
              <a:defRPr/>
            </a:pPr>
            <a:fld id="{3030E31A-497E-6142-A8C8-FF19F488C15E}" type="slidenum">
              <a:rPr lang="en-GB"/>
              <a:pPr>
                <a:defRPr/>
              </a:pPr>
              <a:t>‹#›</a:t>
            </a:fld>
            <a:endParaRPr lang="en-GB" dirty="0"/>
          </a:p>
        </p:txBody>
      </p:sp>
      <p:sp>
        <p:nvSpPr>
          <p:cNvPr id="10" name="Title 1"/>
          <p:cNvSpPr>
            <a:spLocks noGrp="1"/>
          </p:cNvSpPr>
          <p:nvPr>
            <p:ph type="title"/>
          </p:nvPr>
        </p:nvSpPr>
        <p:spPr>
          <a:xfrm>
            <a:off x="401104" y="214395"/>
            <a:ext cx="8049436" cy="952500"/>
          </a:xfrm>
          <a:prstGeom prst="rect">
            <a:avLst/>
          </a:prstGeom>
        </p:spPr>
        <p:txBody>
          <a:bodyPr anchor="ctr"/>
          <a:lstStyle>
            <a:lvl1pPr>
              <a:lnSpc>
                <a:spcPts val="2556"/>
              </a:lnSpc>
              <a:defRPr sz="2000"/>
            </a:lvl1pPr>
          </a:lstStyle>
          <a:p>
            <a:r>
              <a:rPr lang="en-US" dirty="0"/>
              <a:t>Click to edit Master title style</a:t>
            </a:r>
            <a:endParaRPr lang="en-GB" dirty="0"/>
          </a:p>
        </p:txBody>
      </p:sp>
      <p:sp>
        <p:nvSpPr>
          <p:cNvPr id="12" name="Rectangle 11"/>
          <p:cNvSpPr/>
          <p:nvPr userDrawn="1"/>
        </p:nvSpPr>
        <p:spPr>
          <a:xfrm>
            <a:off x="-8820" y="623970"/>
            <a:ext cx="393348" cy="133350"/>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707722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038"/>
            <a:ext cx="7620000" cy="1990725"/>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270000" y="3001963"/>
            <a:ext cx="7620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542535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585945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425575"/>
            <a:ext cx="8763000" cy="2376488"/>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93738" y="3824288"/>
            <a:ext cx="87630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3357577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98500" y="1520825"/>
            <a:ext cx="430530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156200" y="1520825"/>
            <a:ext cx="430530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857443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304800"/>
            <a:ext cx="8763000" cy="1104900"/>
          </a:xfrm>
        </p:spPr>
        <p:txBody>
          <a:bodyPr/>
          <a:lstStyle/>
          <a:p>
            <a:r>
              <a:rPr lang="en-US"/>
              <a:t>Click to edit Master title style</a:t>
            </a:r>
            <a:endParaRPr lang="en-ZA"/>
          </a:p>
        </p:txBody>
      </p:sp>
      <p:sp>
        <p:nvSpPr>
          <p:cNvPr id="3" name="Text Placeholder 2"/>
          <p:cNvSpPr>
            <a:spLocks noGrp="1"/>
          </p:cNvSpPr>
          <p:nvPr>
            <p:ph type="body" idx="1"/>
          </p:nvPr>
        </p:nvSpPr>
        <p:spPr>
          <a:xfrm>
            <a:off x="700088" y="1401763"/>
            <a:ext cx="4297362"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00088" y="2087563"/>
            <a:ext cx="4297362"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143500" y="1401763"/>
            <a:ext cx="43195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43500" y="2087563"/>
            <a:ext cx="43195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282567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364523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7"/>
            <a:ext cx="8636000" cy="1135063"/>
          </a:xfrm>
          <a:prstGeom prst="rect">
            <a:avLst/>
          </a:prstGeo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a:prstGeom prst="rect">
            <a:avLst/>
          </a:prstGeo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Edit Master text styles</a:t>
            </a:r>
          </a:p>
        </p:txBody>
      </p:sp>
    </p:spTree>
    <p:extLst>
      <p:ext uri="{BB962C8B-B14F-4D97-AF65-F5344CB8AC3E}">
        <p14:creationId xmlns:p14="http://schemas.microsoft.com/office/powerpoint/2010/main" val="2740383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3004604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381000"/>
            <a:ext cx="3276600" cy="13335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4319588" y="822325"/>
            <a:ext cx="514350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2083945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381000"/>
            <a:ext cx="3276600" cy="13335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4319588" y="822325"/>
            <a:ext cx="514350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1933969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2263825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800"/>
            <a:ext cx="2190750" cy="4843463"/>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98500" y="304800"/>
            <a:ext cx="6419850"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B9A2B4E-9671-41DA-9323-D67081E57C2B}" type="datetimeFigureOut">
              <a:rPr lang="en-ZA" smtClean="0"/>
              <a:t>2017/04/23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68B0200-EAC3-4A62-8184-6762AF6C3E1B}" type="slidenum">
              <a:rPr lang="en-ZA" smtClean="0"/>
              <a:t>‹#›</a:t>
            </a:fld>
            <a:endParaRPr lang="en-ZA" dirty="0"/>
          </a:p>
        </p:txBody>
      </p:sp>
    </p:spTree>
    <p:extLst>
      <p:ext uri="{BB962C8B-B14F-4D97-AF65-F5344CB8AC3E}">
        <p14:creationId xmlns:p14="http://schemas.microsoft.com/office/powerpoint/2010/main" val="181557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7874000" cy="66013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1333500"/>
            <a:ext cx="4487333"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0"/>
            <a:ext cx="4487333"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11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7958667" cy="660135"/>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279261"/>
            <a:ext cx="4489098"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508000" y="1812396"/>
            <a:ext cx="4489098"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140" y="1279261"/>
            <a:ext cx="4490861"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161140" y="1812396"/>
            <a:ext cx="4490861"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197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9144000" cy="9525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3790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85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81000"/>
            <a:ext cx="3342570" cy="814917"/>
          </a:xfrm>
          <a:prstGeom prst="rect">
            <a:avLst/>
          </a:prstGeo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972278" y="952500"/>
            <a:ext cx="5679722" cy="4152636"/>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1195917"/>
            <a:ext cx="3342570" cy="3909219"/>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Edit Master text styles</a:t>
            </a:r>
          </a:p>
        </p:txBody>
      </p:sp>
    </p:spTree>
    <p:extLst>
      <p:ext uri="{BB962C8B-B14F-4D97-AF65-F5344CB8AC3E}">
        <p14:creationId xmlns:p14="http://schemas.microsoft.com/office/powerpoint/2010/main" val="77356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a:prstGeom prst="rect">
            <a:avLst/>
          </a:prstGeo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991431" y="952500"/>
            <a:ext cx="6096000" cy="2987146"/>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en-US" noProof="0" dirty="0"/>
              <a:t>Click icon to add picture</a:t>
            </a:r>
          </a:p>
        </p:txBody>
      </p:sp>
      <p:sp>
        <p:nvSpPr>
          <p:cNvPr id="4" name="Text Placeholder 3"/>
          <p:cNvSpPr>
            <a:spLocks noGrp="1"/>
          </p:cNvSpPr>
          <p:nvPr>
            <p:ph type="body" sz="half" idx="2"/>
          </p:nvPr>
        </p:nvSpPr>
        <p:spPr>
          <a:xfrm>
            <a:off x="1991431" y="4472782"/>
            <a:ext cx="6096000" cy="670718"/>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Edit Master text styles</a:t>
            </a:r>
          </a:p>
        </p:txBody>
      </p:sp>
    </p:spTree>
    <p:extLst>
      <p:ext uri="{BB962C8B-B14F-4D97-AF65-F5344CB8AC3E}">
        <p14:creationId xmlns:p14="http://schemas.microsoft.com/office/powerpoint/2010/main" val="257113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7874000" cy="59663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508000" y="1333500"/>
            <a:ext cx="9144000" cy="377163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019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userDrawn="1"/>
        </p:nvSpPr>
        <p:spPr bwMode="auto">
          <a:xfrm>
            <a:off x="169334" y="889000"/>
            <a:ext cx="9821333" cy="0"/>
          </a:xfrm>
          <a:prstGeom prst="line">
            <a:avLst/>
          </a:prstGeom>
          <a:noFill/>
          <a:ln w="44450">
            <a:solidFill>
              <a:srgbClr val="616365"/>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7" name="Rectangle 9"/>
          <p:cNvSpPr>
            <a:spLocks noChangeArrowheads="1"/>
          </p:cNvSpPr>
          <p:nvPr/>
        </p:nvSpPr>
        <p:spPr bwMode="auto">
          <a:xfrm>
            <a:off x="-16493" y="5461000"/>
            <a:ext cx="10176493" cy="254000"/>
          </a:xfrm>
          <a:prstGeom prst="rect">
            <a:avLst/>
          </a:prstGeom>
          <a:solidFill>
            <a:srgbClr val="726E20"/>
          </a:solidFill>
          <a:ln>
            <a:noFill/>
          </a:ln>
          <a:extLst/>
        </p:spPr>
        <p:txBody>
          <a:bodyPr wrap="none" anchor="ctr"/>
          <a:lstStyle/>
          <a:p>
            <a:pPr algn="r"/>
            <a:r>
              <a:rPr lang="en-US" sz="750" b="1" dirty="0">
                <a:solidFill>
                  <a:schemeClr val="bg1"/>
                </a:solidFill>
              </a:rPr>
              <a:t>Bringing</a:t>
            </a:r>
            <a:r>
              <a:rPr lang="en-US" sz="750" b="1" baseline="0" dirty="0">
                <a:solidFill>
                  <a:schemeClr val="bg1"/>
                </a:solidFill>
              </a:rPr>
              <a:t> smart policies to life</a:t>
            </a:r>
            <a:endParaRPr lang="en-US" sz="750" b="1" dirty="0">
              <a:solidFill>
                <a:schemeClr val="bg1"/>
              </a:solidFill>
            </a:endParaRPr>
          </a:p>
        </p:txBody>
      </p:sp>
      <p:pic>
        <p:nvPicPr>
          <p:cNvPr id="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56126" y="157575"/>
            <a:ext cx="1380541" cy="60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0E371944-07C1-40A4-A280-93BAF2E6BD33}" type="slidenum">
              <a:rPr lang="en-US" smtClean="0"/>
              <a:t>‹#›</a:t>
            </a:fld>
            <a:endParaRPr lang="en-US" dirty="0"/>
          </a:p>
        </p:txBody>
      </p:sp>
    </p:spTree>
    <p:extLst>
      <p:ext uri="{BB962C8B-B14F-4D97-AF65-F5344CB8AC3E}">
        <p14:creationId xmlns:p14="http://schemas.microsoft.com/office/powerpoint/2010/main" val="3779318066"/>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483" r:id="rId11"/>
    <p:sldLayoutId id="2147484487" r:id="rId12"/>
    <p:sldLayoutId id="2147484497" r:id="rId13"/>
  </p:sldLayoutIdLst>
  <p:txStyles>
    <p:titleStyle>
      <a:lvl1pPr algn="ctr" rtl="0" eaLnBrk="1" fontAlgn="base" hangingPunct="1">
        <a:spcBef>
          <a:spcPct val="0"/>
        </a:spcBef>
        <a:spcAft>
          <a:spcPct val="0"/>
        </a:spcAft>
        <a:defRPr sz="3667">
          <a:solidFill>
            <a:schemeClr val="tx2"/>
          </a:solidFill>
          <a:latin typeface="+mj-lt"/>
          <a:ea typeface="ＭＳ Ｐゴシック" pitchFamily="34" charset="-128"/>
          <a:cs typeface="+mj-cs"/>
        </a:defRPr>
      </a:lvl1pPr>
      <a:lvl2pPr algn="ctr" rtl="0" eaLnBrk="1" fontAlgn="base" hangingPunct="1">
        <a:spcBef>
          <a:spcPct val="0"/>
        </a:spcBef>
        <a:spcAft>
          <a:spcPct val="0"/>
        </a:spcAft>
        <a:defRPr sz="3667">
          <a:solidFill>
            <a:schemeClr val="tx2"/>
          </a:solidFill>
          <a:latin typeface="Arial" charset="0"/>
          <a:ea typeface="ＭＳ Ｐゴシック" pitchFamily="34" charset="-128"/>
        </a:defRPr>
      </a:lvl2pPr>
      <a:lvl3pPr algn="ctr" rtl="0" eaLnBrk="1" fontAlgn="base" hangingPunct="1">
        <a:spcBef>
          <a:spcPct val="0"/>
        </a:spcBef>
        <a:spcAft>
          <a:spcPct val="0"/>
        </a:spcAft>
        <a:defRPr sz="3667">
          <a:solidFill>
            <a:schemeClr val="tx2"/>
          </a:solidFill>
          <a:latin typeface="Arial" charset="0"/>
          <a:ea typeface="ＭＳ Ｐゴシック" pitchFamily="34" charset="-128"/>
        </a:defRPr>
      </a:lvl3pPr>
      <a:lvl4pPr algn="ctr" rtl="0" eaLnBrk="1" fontAlgn="base" hangingPunct="1">
        <a:spcBef>
          <a:spcPct val="0"/>
        </a:spcBef>
        <a:spcAft>
          <a:spcPct val="0"/>
        </a:spcAft>
        <a:defRPr sz="3667">
          <a:solidFill>
            <a:schemeClr val="tx2"/>
          </a:solidFill>
          <a:latin typeface="Arial" charset="0"/>
          <a:ea typeface="ＭＳ Ｐゴシック" pitchFamily="34" charset="-128"/>
        </a:defRPr>
      </a:lvl4pPr>
      <a:lvl5pPr algn="ctr" rtl="0" eaLnBrk="1" fontAlgn="base" hangingPunct="1">
        <a:spcBef>
          <a:spcPct val="0"/>
        </a:spcBef>
        <a:spcAft>
          <a:spcPct val="0"/>
        </a:spcAft>
        <a:defRPr sz="3667">
          <a:solidFill>
            <a:schemeClr val="tx2"/>
          </a:solidFill>
          <a:latin typeface="Arial" charset="0"/>
          <a:ea typeface="ＭＳ Ｐゴシック" pitchFamily="34" charset="-128"/>
        </a:defRPr>
      </a:lvl5pPr>
      <a:lvl6pPr marL="380985" algn="ctr" rtl="0" eaLnBrk="1" fontAlgn="base" hangingPunct="1">
        <a:spcBef>
          <a:spcPct val="0"/>
        </a:spcBef>
        <a:spcAft>
          <a:spcPct val="0"/>
        </a:spcAft>
        <a:defRPr sz="3667">
          <a:solidFill>
            <a:schemeClr val="tx2"/>
          </a:solidFill>
          <a:latin typeface="Arial" charset="0"/>
          <a:ea typeface="ＭＳ Ｐゴシック" pitchFamily="1" charset="-128"/>
        </a:defRPr>
      </a:lvl6pPr>
      <a:lvl7pPr marL="761970" algn="ctr" rtl="0" eaLnBrk="1" fontAlgn="base" hangingPunct="1">
        <a:spcBef>
          <a:spcPct val="0"/>
        </a:spcBef>
        <a:spcAft>
          <a:spcPct val="0"/>
        </a:spcAft>
        <a:defRPr sz="3667">
          <a:solidFill>
            <a:schemeClr val="tx2"/>
          </a:solidFill>
          <a:latin typeface="Arial" charset="0"/>
          <a:ea typeface="ＭＳ Ｐゴシック" pitchFamily="1" charset="-128"/>
        </a:defRPr>
      </a:lvl7pPr>
      <a:lvl8pPr marL="1142954" algn="ctr" rtl="0" eaLnBrk="1" fontAlgn="base" hangingPunct="1">
        <a:spcBef>
          <a:spcPct val="0"/>
        </a:spcBef>
        <a:spcAft>
          <a:spcPct val="0"/>
        </a:spcAft>
        <a:defRPr sz="3667">
          <a:solidFill>
            <a:schemeClr val="tx2"/>
          </a:solidFill>
          <a:latin typeface="Arial" charset="0"/>
          <a:ea typeface="ＭＳ Ｐゴシック" pitchFamily="1" charset="-128"/>
        </a:defRPr>
      </a:lvl8pPr>
      <a:lvl9pPr marL="1523939" algn="ctr" rtl="0" eaLnBrk="1" fontAlgn="base" hangingPunct="1">
        <a:spcBef>
          <a:spcPct val="0"/>
        </a:spcBef>
        <a:spcAft>
          <a:spcPct val="0"/>
        </a:spcAft>
        <a:defRPr sz="3667">
          <a:solidFill>
            <a:schemeClr val="tx2"/>
          </a:solidFill>
          <a:latin typeface="Arial" charset="0"/>
          <a:ea typeface="ＭＳ Ｐゴシック" pitchFamily="1" charset="-128"/>
        </a:defRPr>
      </a:lvl9pPr>
    </p:titleStyle>
    <p:bodyStyle>
      <a:lvl1pPr marL="285739" indent="-285739" algn="l" rtl="0" eaLnBrk="1" fontAlgn="base" hangingPunct="1">
        <a:spcBef>
          <a:spcPct val="20000"/>
        </a:spcBef>
        <a:spcAft>
          <a:spcPct val="0"/>
        </a:spcAft>
        <a:buChar char="•"/>
        <a:defRPr sz="2667">
          <a:solidFill>
            <a:schemeClr val="tx1"/>
          </a:solidFill>
          <a:latin typeface="+mn-lt"/>
          <a:ea typeface="ＭＳ Ｐゴシック" pitchFamily="34" charset="-128"/>
          <a:cs typeface="+mn-cs"/>
        </a:defRPr>
      </a:lvl1pPr>
      <a:lvl2pPr marL="619100" indent="-238115" algn="l" rtl="0" eaLnBrk="1" fontAlgn="base" hangingPunct="1">
        <a:spcBef>
          <a:spcPct val="20000"/>
        </a:spcBef>
        <a:spcAft>
          <a:spcPct val="0"/>
        </a:spcAft>
        <a:buChar char="–"/>
        <a:defRPr sz="2333">
          <a:solidFill>
            <a:schemeClr val="tx1"/>
          </a:solidFill>
          <a:latin typeface="+mn-lt"/>
          <a:ea typeface="ＭＳ Ｐゴシック" pitchFamily="34" charset="-128"/>
        </a:defRPr>
      </a:lvl2pPr>
      <a:lvl3pPr marL="952462" indent="-190492" algn="l" rtl="0" eaLnBrk="1" fontAlgn="base" hangingPunct="1">
        <a:spcBef>
          <a:spcPct val="20000"/>
        </a:spcBef>
        <a:spcAft>
          <a:spcPct val="0"/>
        </a:spcAft>
        <a:buChar char="•"/>
        <a:defRPr sz="2000">
          <a:solidFill>
            <a:schemeClr val="tx1"/>
          </a:solidFill>
          <a:latin typeface="+mn-lt"/>
          <a:ea typeface="ＭＳ Ｐゴシック" pitchFamily="34" charset="-128"/>
        </a:defRPr>
      </a:lvl3pPr>
      <a:lvl4pPr marL="1333447" indent="-190492" algn="l" rtl="0" eaLnBrk="1" fontAlgn="base" hangingPunct="1">
        <a:spcBef>
          <a:spcPct val="20000"/>
        </a:spcBef>
        <a:spcAft>
          <a:spcPct val="0"/>
        </a:spcAft>
        <a:buChar char="–"/>
        <a:defRPr sz="1667">
          <a:solidFill>
            <a:schemeClr val="tx1"/>
          </a:solidFill>
          <a:latin typeface="+mn-lt"/>
          <a:ea typeface="ＭＳ Ｐゴシック" pitchFamily="34" charset="-128"/>
        </a:defRPr>
      </a:lvl4pPr>
      <a:lvl5pPr marL="1714431" indent="-190492" algn="l" rtl="0" eaLnBrk="1" fontAlgn="base" hangingPunct="1">
        <a:spcBef>
          <a:spcPct val="20000"/>
        </a:spcBef>
        <a:spcAft>
          <a:spcPct val="0"/>
        </a:spcAft>
        <a:buChar char="»"/>
        <a:defRPr sz="1667">
          <a:solidFill>
            <a:schemeClr val="tx1"/>
          </a:solidFill>
          <a:latin typeface="+mn-lt"/>
          <a:ea typeface="ＭＳ Ｐゴシック" pitchFamily="34" charset="-128"/>
        </a:defRPr>
      </a:lvl5pPr>
      <a:lvl6pPr marL="2095416" indent="-190492" algn="l" rtl="0" eaLnBrk="1" fontAlgn="base" hangingPunct="1">
        <a:spcBef>
          <a:spcPct val="20000"/>
        </a:spcBef>
        <a:spcAft>
          <a:spcPct val="0"/>
        </a:spcAft>
        <a:buChar char="»"/>
        <a:defRPr sz="1667">
          <a:solidFill>
            <a:schemeClr val="tx1"/>
          </a:solidFill>
          <a:latin typeface="+mn-lt"/>
          <a:ea typeface="+mn-ea"/>
        </a:defRPr>
      </a:lvl6pPr>
      <a:lvl7pPr marL="2476401" indent="-190492" algn="l" rtl="0" eaLnBrk="1" fontAlgn="base" hangingPunct="1">
        <a:spcBef>
          <a:spcPct val="20000"/>
        </a:spcBef>
        <a:spcAft>
          <a:spcPct val="0"/>
        </a:spcAft>
        <a:buChar char="»"/>
        <a:defRPr sz="1667">
          <a:solidFill>
            <a:schemeClr val="tx1"/>
          </a:solidFill>
          <a:latin typeface="+mn-lt"/>
          <a:ea typeface="+mn-ea"/>
        </a:defRPr>
      </a:lvl7pPr>
      <a:lvl8pPr marL="2857386" indent="-190492" algn="l" rtl="0" eaLnBrk="1" fontAlgn="base" hangingPunct="1">
        <a:spcBef>
          <a:spcPct val="20000"/>
        </a:spcBef>
        <a:spcAft>
          <a:spcPct val="0"/>
        </a:spcAft>
        <a:buChar char="»"/>
        <a:defRPr sz="1667">
          <a:solidFill>
            <a:schemeClr val="tx1"/>
          </a:solidFill>
          <a:latin typeface="+mn-lt"/>
          <a:ea typeface="+mn-ea"/>
        </a:defRPr>
      </a:lvl8pPr>
      <a:lvl9pPr marL="3238370" indent="-190492" algn="l" rtl="0" eaLnBrk="1" fontAlgn="base" hangingPunct="1">
        <a:spcBef>
          <a:spcPct val="20000"/>
        </a:spcBef>
        <a:spcAft>
          <a:spcPct val="0"/>
        </a:spcAft>
        <a:buChar char="»"/>
        <a:defRPr sz="1667">
          <a:solidFill>
            <a:schemeClr val="tx1"/>
          </a:solidFill>
          <a:latin typeface="+mn-lt"/>
          <a:ea typeface="+mn-ea"/>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3B9A2B4E-9671-41DA-9323-D67081E57C2B}" type="datetimeFigureOut">
              <a:rPr lang="en-ZA" smtClean="0"/>
              <a:t>2017/04/23</a:t>
            </a:fld>
            <a:endParaRPr lang="en-ZA" dirty="0"/>
          </a:p>
        </p:txBody>
      </p:sp>
      <p:sp>
        <p:nvSpPr>
          <p:cNvPr id="5" name="Footer Placeholder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668B0200-EAC3-4A62-8184-6762AF6C3E1B}" type="slidenum">
              <a:rPr lang="en-ZA" smtClean="0"/>
              <a:t>‹#›</a:t>
            </a:fld>
            <a:endParaRPr lang="en-ZA" dirty="0"/>
          </a:p>
        </p:txBody>
      </p:sp>
    </p:spTree>
    <p:extLst>
      <p:ext uri="{BB962C8B-B14F-4D97-AF65-F5344CB8AC3E}">
        <p14:creationId xmlns:p14="http://schemas.microsoft.com/office/powerpoint/2010/main" val="3877993072"/>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9"/>
          <p:cNvSpPr>
            <a:spLocks noChangeArrowheads="1"/>
          </p:cNvSpPr>
          <p:nvPr/>
        </p:nvSpPr>
        <p:spPr bwMode="auto">
          <a:xfrm>
            <a:off x="1333500" y="0"/>
            <a:ext cx="7556500" cy="3238500"/>
          </a:xfrm>
          <a:prstGeom prst="rect">
            <a:avLst/>
          </a:prstGeom>
          <a:noFill/>
          <a:ln>
            <a:noFill/>
          </a:ln>
          <a:extLst/>
        </p:spPr>
        <p:txBody>
          <a:bodyPr wrap="none" anchor="ctr"/>
          <a:lstStyle/>
          <a:p>
            <a:pPr defTabSz="761970" eaLnBrk="1" fontAlgn="auto" hangingPunct="1">
              <a:spcBef>
                <a:spcPts val="0"/>
              </a:spcBef>
              <a:spcAft>
                <a:spcPts val="0"/>
              </a:spcAft>
            </a:pPr>
            <a:endParaRPr lang="th-TH" sz="1500" kern="0">
              <a:solidFill>
                <a:sysClr val="windowText" lastClr="000000"/>
              </a:solidFill>
            </a:endParaRPr>
          </a:p>
        </p:txBody>
      </p:sp>
      <p:sp>
        <p:nvSpPr>
          <p:cNvPr id="2050" name="Rectangle 8"/>
          <p:cNvSpPr>
            <a:spLocks noChangeArrowheads="1"/>
          </p:cNvSpPr>
          <p:nvPr/>
        </p:nvSpPr>
        <p:spPr bwMode="auto">
          <a:xfrm>
            <a:off x="0" y="3267177"/>
            <a:ext cx="10160000" cy="2447823"/>
          </a:xfrm>
          <a:prstGeom prst="rect">
            <a:avLst/>
          </a:prstGeom>
          <a:solidFill>
            <a:srgbClr val="726E20"/>
          </a:solidFill>
          <a:ln>
            <a:solidFill>
              <a:srgbClr val="666633"/>
            </a:solidFill>
          </a:ln>
          <a:extLst/>
        </p:spPr>
        <p:txBody>
          <a:bodyPr wrap="none" anchor="ctr"/>
          <a:lstStyle/>
          <a:p>
            <a:pPr algn="ctr" defTabSz="761970" eaLnBrk="1" fontAlgn="auto" hangingPunct="1">
              <a:spcBef>
                <a:spcPts val="0"/>
              </a:spcBef>
              <a:spcAft>
                <a:spcPts val="0"/>
              </a:spcAft>
            </a:pPr>
            <a:r>
              <a:rPr lang="en-CA" sz="1500" kern="0" dirty="0" smtClean="0">
                <a:solidFill>
                  <a:schemeClr val="bg1"/>
                </a:solidFill>
              </a:rPr>
              <a:t>Measuring to Inform Policies</a:t>
            </a:r>
            <a:endParaRPr lang="en-CA" sz="1500" kern="0" dirty="0">
              <a:solidFill>
                <a:schemeClr val="bg1"/>
              </a:solidFill>
            </a:endParaRPr>
          </a:p>
          <a:p>
            <a:pPr algn="ctr" defTabSz="761970" eaLnBrk="1" fontAlgn="auto" hangingPunct="1">
              <a:spcBef>
                <a:spcPts val="0"/>
              </a:spcBef>
              <a:spcAft>
                <a:spcPts val="0"/>
              </a:spcAft>
            </a:pPr>
            <a:r>
              <a:rPr lang="en-CA" sz="1500" kern="0" dirty="0" smtClean="0">
                <a:solidFill>
                  <a:schemeClr val="bg1"/>
                </a:solidFill>
              </a:rPr>
              <a:t>Combined working group meeting of FID and FISPL, Dushanbe </a:t>
            </a:r>
            <a:endParaRPr lang="en-CA" sz="1500" kern="0" dirty="0">
              <a:solidFill>
                <a:schemeClr val="bg1"/>
              </a:solidFill>
            </a:endParaRPr>
          </a:p>
          <a:p>
            <a:pPr algn="ctr" defTabSz="761970" eaLnBrk="1" fontAlgn="auto" hangingPunct="1">
              <a:spcBef>
                <a:spcPts val="0"/>
              </a:spcBef>
              <a:spcAft>
                <a:spcPts val="0"/>
              </a:spcAft>
            </a:pPr>
            <a:r>
              <a:rPr lang="en-CA" sz="1500" kern="0" dirty="0" smtClean="0">
                <a:solidFill>
                  <a:schemeClr val="bg1"/>
                </a:solidFill>
              </a:rPr>
              <a:t>24 April 2017</a:t>
            </a:r>
            <a:endParaRPr lang="th-TH" sz="1500" kern="0" dirty="0">
              <a:solidFill>
                <a:schemeClr val="bg1"/>
              </a:solidFill>
            </a:endParaRPr>
          </a:p>
        </p:txBody>
      </p:sp>
      <p:pic>
        <p:nvPicPr>
          <p:cNvPr id="2053" name="Picture 7" descr="T:\4 Communications\5. Templates\AFI Brand\afi 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6328" y="635000"/>
            <a:ext cx="6687344"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2"/>
          <p:cNvSpPr>
            <a:spLocks noChangeArrowheads="1"/>
          </p:cNvSpPr>
          <p:nvPr/>
        </p:nvSpPr>
        <p:spPr bwMode="auto">
          <a:xfrm>
            <a:off x="1651000" y="4762500"/>
            <a:ext cx="6858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39" indent="-285739" defTabSz="761970" eaLnBrk="1" fontAlgn="auto" hangingPunct="1">
              <a:lnSpc>
                <a:spcPct val="90000"/>
              </a:lnSpc>
              <a:spcBef>
                <a:spcPct val="20000"/>
              </a:spcBef>
              <a:spcAft>
                <a:spcPts val="0"/>
              </a:spcAft>
            </a:pPr>
            <a:endParaRPr lang="th-TH" sz="1333" kern="0">
              <a:solidFill>
                <a:schemeClr val="bg1"/>
              </a:solidFill>
              <a:latin typeface="Arial" charset="0"/>
            </a:endParaRPr>
          </a:p>
        </p:txBody>
      </p:sp>
    </p:spTree>
    <p:extLst>
      <p:ext uri="{BB962C8B-B14F-4D97-AF65-F5344CB8AC3E}">
        <p14:creationId xmlns:p14="http://schemas.microsoft.com/office/powerpoint/2010/main" val="3342518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871"/>
            <a:ext cx="8308204" cy="660135"/>
          </a:xfrm>
        </p:spPr>
        <p:txBody>
          <a:bodyPr/>
          <a:lstStyle/>
          <a:p>
            <a:r>
              <a:rPr lang="en-ZA" sz="2000" b="0" dirty="0"/>
              <a:t>New data collected allow us to develop indicators </a:t>
            </a:r>
          </a:p>
        </p:txBody>
      </p:sp>
      <p:pic>
        <p:nvPicPr>
          <p:cNvPr id="1030" name="Picture 6" descr="http://images.all-free-download.com/images/graphiclarge/desert_vector_266307.jpg"/>
          <p:cNvPicPr>
            <a:picLocks noChangeAspect="1" noChangeArrowheads="1"/>
          </p:cNvPicPr>
          <p:nvPr/>
        </p:nvPicPr>
        <p:blipFill rotWithShape="1">
          <a:blip r:embed="rId3">
            <a:extLst>
              <a:ext uri="{28A0092B-C50C-407E-A947-70E740481C1C}">
                <a14:useLocalDpi xmlns:a14="http://schemas.microsoft.com/office/drawing/2010/main" val="0"/>
              </a:ext>
            </a:extLst>
          </a:blip>
          <a:srcRect t="37134"/>
          <a:stretch/>
        </p:blipFill>
        <p:spPr bwMode="auto">
          <a:xfrm>
            <a:off x="236002" y="1295723"/>
            <a:ext cx="9433777" cy="398271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42372" y="2883550"/>
            <a:ext cx="8723599" cy="2127644"/>
            <a:chOff x="152144" y="2998923"/>
            <a:chExt cx="9395151" cy="2352369"/>
          </a:xfrm>
        </p:grpSpPr>
        <p:pic>
          <p:nvPicPr>
            <p:cNvPr id="1032" name="Picture 8" descr="https://www.themix.org/sites/default/files/mm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729" y="3461650"/>
              <a:ext cx="2518541" cy="4238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finmark.org.za/sites/finscope/wp-content/themes/finscope/library/images/tran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958" y="4387158"/>
              <a:ext cx="1870083" cy="9641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144" y="3445078"/>
              <a:ext cx="3274256" cy="54788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849" y="4764061"/>
              <a:ext cx="2894533" cy="587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8"/>
            <a:srcRect t="13828"/>
            <a:stretch/>
          </p:blipFill>
          <p:spPr>
            <a:xfrm>
              <a:off x="7108896" y="4573840"/>
              <a:ext cx="2438399" cy="777452"/>
            </a:xfrm>
            <a:prstGeom prst="rect">
              <a:avLst/>
            </a:prstGeom>
          </p:spPr>
        </p:pic>
        <p:pic>
          <p:nvPicPr>
            <p:cNvPr id="1056" name="Picture 32" descr="Image resul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0567" y="2998923"/>
              <a:ext cx="1919749" cy="108702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450867" y="2789002"/>
            <a:ext cx="4818878" cy="461665"/>
          </a:xfrm>
          <a:prstGeom prst="rect">
            <a:avLst/>
          </a:prstGeom>
          <a:noFill/>
        </p:spPr>
        <p:txBody>
          <a:bodyPr wrap="square" rtlCol="0">
            <a:spAutoFit/>
          </a:bodyPr>
          <a:lstStyle/>
          <a:p>
            <a:r>
              <a:rPr lang="en-US" sz="2400" b="1" dirty="0" smtClean="0">
                <a:latin typeface="+mj-lt"/>
              </a:rPr>
              <a:t>National Demand Side Surveys</a:t>
            </a:r>
            <a:endParaRPr lang="en-US" sz="2400" b="1" dirty="0">
              <a:latin typeface="+mj-lt"/>
            </a:endParaRPr>
          </a:p>
        </p:txBody>
      </p:sp>
    </p:spTree>
    <p:extLst>
      <p:ext uri="{BB962C8B-B14F-4D97-AF65-F5344CB8AC3E}">
        <p14:creationId xmlns:p14="http://schemas.microsoft.com/office/powerpoint/2010/main" val="17535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1103" y="1968346"/>
            <a:ext cx="9144001" cy="1562254"/>
          </a:xfrm>
          <a:prstGeom prst="round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defRPr/>
            </a:pPr>
            <a:r>
              <a:rPr lang="en-ZA" dirty="0"/>
              <a:t>Overview</a:t>
            </a:r>
          </a:p>
        </p:txBody>
      </p:sp>
      <p:sp>
        <p:nvSpPr>
          <p:cNvPr id="44035" name="Content Placeholder 2"/>
          <p:cNvSpPr>
            <a:spLocks noGrp="1"/>
          </p:cNvSpPr>
          <p:nvPr>
            <p:ph idx="1"/>
          </p:nvPr>
        </p:nvSpPr>
        <p:spPr/>
        <p:txBody>
          <a:bodyPr/>
          <a:lstStyle/>
          <a:p>
            <a:pPr marL="380996" indent="-380996">
              <a:buFont typeface="Arial" panose="020B0604020202020204" pitchFamily="34" charset="0"/>
              <a:buChar char="•"/>
              <a:defRPr/>
            </a:pPr>
            <a:r>
              <a:rPr lang="en-ZA" altLang="en-US" sz="2000" b="1" dirty="0"/>
              <a:t>Who are we</a:t>
            </a:r>
            <a:endParaRPr lang="en-ZA" altLang="en-US" sz="2000" dirty="0"/>
          </a:p>
          <a:p>
            <a:pPr marL="380996" indent="-380996">
              <a:buFont typeface="Arial" panose="020B0604020202020204" pitchFamily="34" charset="0"/>
              <a:buChar char="•"/>
              <a:defRPr/>
            </a:pPr>
            <a:endParaRPr lang="en-ZA" altLang="en-US" sz="2000" b="1" dirty="0"/>
          </a:p>
          <a:p>
            <a:pPr marL="380996" indent="-380996">
              <a:buFont typeface="Arial" panose="020B0604020202020204" pitchFamily="34" charset="0"/>
              <a:buChar char="•"/>
              <a:defRPr/>
            </a:pPr>
            <a:r>
              <a:rPr lang="en-ZA" altLang="en-US" sz="2000" b="1" dirty="0"/>
              <a:t>Our measurement work</a:t>
            </a:r>
          </a:p>
          <a:p>
            <a:pPr marL="380996" indent="-380996">
              <a:buFont typeface="Arial" panose="020B0604020202020204" pitchFamily="34" charset="0"/>
              <a:buChar char="•"/>
              <a:defRPr/>
            </a:pPr>
            <a:endParaRPr lang="en-ZA" altLang="en-US" sz="2000" b="1" dirty="0"/>
          </a:p>
          <a:p>
            <a:pPr marL="888991" lvl="1" indent="-380996">
              <a:buFont typeface="Arial" panose="020B0604020202020204" pitchFamily="34" charset="0"/>
              <a:buChar char="•"/>
              <a:defRPr/>
            </a:pPr>
            <a:r>
              <a:rPr lang="en-ZA" altLang="en-US" sz="2000" dirty="0"/>
              <a:t>Measurement challenge in financial inclusion</a:t>
            </a:r>
          </a:p>
          <a:p>
            <a:pPr marL="888991" lvl="1" indent="-380996">
              <a:buFont typeface="Arial" panose="020B0604020202020204" pitchFamily="34" charset="0"/>
              <a:buChar char="•"/>
              <a:defRPr/>
            </a:pPr>
            <a:r>
              <a:rPr lang="en-ZA" altLang="en-US" sz="2000" b="1" dirty="0"/>
              <a:t>The i2i approach</a:t>
            </a:r>
          </a:p>
          <a:p>
            <a:pPr marL="888991" lvl="1" indent="-380996">
              <a:buFont typeface="Arial" panose="020B0604020202020204" pitchFamily="34" charset="0"/>
              <a:buChar char="•"/>
              <a:defRPr/>
            </a:pPr>
            <a:r>
              <a:rPr lang="en-ZA" altLang="en-US" sz="2000" dirty="0"/>
              <a:t>The way forward </a:t>
            </a:r>
          </a:p>
          <a:p>
            <a:pPr marL="0" indent="0">
              <a:buNone/>
              <a:defRPr/>
            </a:pPr>
            <a:endParaRPr lang="en-ZA" altLang="en-US" b="1" strike="sngStrike" dirty="0"/>
          </a:p>
        </p:txBody>
      </p:sp>
    </p:spTree>
    <p:extLst>
      <p:ext uri="{BB962C8B-B14F-4D97-AF65-F5344CB8AC3E}">
        <p14:creationId xmlns:p14="http://schemas.microsoft.com/office/powerpoint/2010/main" val="382594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55865"/>
            <a:ext cx="7958667" cy="660135"/>
          </a:xfrm>
        </p:spPr>
        <p:txBody>
          <a:bodyPr/>
          <a:lstStyle/>
          <a:p>
            <a:r>
              <a:rPr lang="en-ZA" sz="2400" dirty="0"/>
              <a:t>What do we want to measure in financial inclusion? </a:t>
            </a:r>
          </a:p>
        </p:txBody>
      </p:sp>
      <p:grpSp>
        <p:nvGrpSpPr>
          <p:cNvPr id="22" name="Group 21"/>
          <p:cNvGrpSpPr/>
          <p:nvPr/>
        </p:nvGrpSpPr>
        <p:grpSpPr>
          <a:xfrm>
            <a:off x="401105" y="1630737"/>
            <a:ext cx="9178324" cy="3201381"/>
            <a:chOff x="865894" y="1659765"/>
            <a:chExt cx="8099157" cy="3201381"/>
          </a:xfrm>
        </p:grpSpPr>
        <p:sp>
          <p:nvSpPr>
            <p:cNvPr id="23" name="Rectangle 22"/>
            <p:cNvSpPr/>
            <p:nvPr/>
          </p:nvSpPr>
          <p:spPr>
            <a:xfrm>
              <a:off x="865894" y="1659765"/>
              <a:ext cx="1136885" cy="621311"/>
            </a:xfrm>
            <a:prstGeom prst="rect">
              <a:avLst/>
            </a:prstGeom>
            <a:solidFill>
              <a:srgbClr val="62B9B8"/>
            </a:solidFill>
            <a:ln w="12700">
              <a:solidFill>
                <a:srgbClr val="7A6F6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algn="ctr" defTabSz="533379">
                <a:lnSpc>
                  <a:spcPct val="90000"/>
                </a:lnSpc>
                <a:spcAft>
                  <a:spcPct val="35000"/>
                </a:spcAft>
              </a:pPr>
              <a:r>
                <a:rPr lang="en-US" sz="1200" b="1" dirty="0">
                  <a:latin typeface="Arial" panose="020B0604020202020204" pitchFamily="34" charset="0"/>
                  <a:cs typeface="Arial" panose="020B0604020202020204" pitchFamily="34" charset="0"/>
                </a:rPr>
                <a:t>Enabling environment</a:t>
              </a:r>
            </a:p>
          </p:txBody>
        </p:sp>
        <p:sp>
          <p:nvSpPr>
            <p:cNvPr id="24" name="Rectangle 23"/>
            <p:cNvSpPr/>
            <p:nvPr/>
          </p:nvSpPr>
          <p:spPr>
            <a:xfrm>
              <a:off x="865895" y="2368156"/>
              <a:ext cx="1136886" cy="1015663"/>
            </a:xfrm>
            <a:prstGeom prst="rect">
              <a:avLst/>
            </a:prstGeom>
            <a:solidFill>
              <a:schemeClr val="bg1">
                <a:lumMod val="95000"/>
              </a:schemeClr>
            </a:solidFill>
            <a:ln w="12700">
              <a:solidFill>
                <a:srgbClr val="7A6F6B"/>
              </a:solidFill>
            </a:ln>
          </p:spPr>
          <p:txBody>
            <a:bodyPr wrap="square">
              <a:spAutoFit/>
            </a:bodyPr>
            <a:lstStyle/>
            <a:p>
              <a:r>
                <a:rPr lang="en-US" sz="1200" b="1" dirty="0">
                  <a:solidFill>
                    <a:srgbClr val="7A6F6B"/>
                  </a:solidFill>
                  <a:latin typeface="Arial" panose="020B0604020202020204" pitchFamily="34" charset="0"/>
                  <a:cs typeface="Arial" panose="020B0604020202020204" pitchFamily="34" charset="0"/>
                </a:rPr>
                <a:t>Environment allows appropriate products to be provided</a:t>
              </a:r>
            </a:p>
          </p:txBody>
        </p:sp>
        <p:sp>
          <p:nvSpPr>
            <p:cNvPr id="25" name="Rectangle 24"/>
            <p:cNvSpPr/>
            <p:nvPr/>
          </p:nvSpPr>
          <p:spPr>
            <a:xfrm>
              <a:off x="2255787" y="1659765"/>
              <a:ext cx="1136885" cy="621311"/>
            </a:xfrm>
            <a:prstGeom prst="rect">
              <a:avLst/>
            </a:prstGeom>
            <a:solidFill>
              <a:srgbClr val="62B9B8"/>
            </a:solidFill>
            <a:ln w="12700">
              <a:solidFill>
                <a:srgbClr val="7A6F6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algn="ctr" defTabSz="533379">
                <a:lnSpc>
                  <a:spcPct val="90000"/>
                </a:lnSpc>
                <a:spcAft>
                  <a:spcPct val="35000"/>
                </a:spcAft>
              </a:pPr>
              <a:r>
                <a:rPr lang="en-US" sz="1200" b="1" dirty="0">
                  <a:latin typeface="Arial" panose="020B0604020202020204" pitchFamily="34" charset="0"/>
                  <a:cs typeface="Arial" panose="020B0604020202020204" pitchFamily="34" charset="0"/>
                </a:rPr>
                <a:t>Access</a:t>
              </a:r>
            </a:p>
          </p:txBody>
        </p:sp>
        <p:sp>
          <p:nvSpPr>
            <p:cNvPr id="26" name="Rectangle 25"/>
            <p:cNvSpPr/>
            <p:nvPr/>
          </p:nvSpPr>
          <p:spPr>
            <a:xfrm>
              <a:off x="2255787" y="2368157"/>
              <a:ext cx="1136886" cy="1200329"/>
            </a:xfrm>
            <a:prstGeom prst="rect">
              <a:avLst/>
            </a:prstGeom>
            <a:solidFill>
              <a:schemeClr val="bg1">
                <a:lumMod val="95000"/>
              </a:schemeClr>
            </a:solidFill>
            <a:ln w="12700">
              <a:solidFill>
                <a:srgbClr val="7A6F6B"/>
              </a:solidFill>
            </a:ln>
          </p:spPr>
          <p:txBody>
            <a:bodyPr wrap="square">
              <a:spAutoFit/>
            </a:bodyPr>
            <a:lstStyle/>
            <a:p>
              <a:r>
                <a:rPr lang="en-US" sz="1200" b="1" dirty="0">
                  <a:solidFill>
                    <a:srgbClr val="7A6F6B"/>
                  </a:solidFill>
                  <a:latin typeface="Arial" panose="020B0604020202020204" pitchFamily="34" charset="0"/>
                  <a:cs typeface="Arial" panose="020B0604020202020204" pitchFamily="34" charset="0"/>
                </a:rPr>
                <a:t>Appropriate products are available to capable consumers to use</a:t>
              </a:r>
            </a:p>
          </p:txBody>
        </p:sp>
        <p:sp>
          <p:nvSpPr>
            <p:cNvPr id="27" name="Rectangle 26"/>
            <p:cNvSpPr/>
            <p:nvPr/>
          </p:nvSpPr>
          <p:spPr>
            <a:xfrm>
              <a:off x="3645681" y="1659765"/>
              <a:ext cx="1136885" cy="621311"/>
            </a:xfrm>
            <a:prstGeom prst="rect">
              <a:avLst/>
            </a:prstGeom>
            <a:solidFill>
              <a:srgbClr val="62B9B8"/>
            </a:solidFill>
            <a:ln w="12700">
              <a:solidFill>
                <a:srgbClr val="7A6F6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algn="ctr" defTabSz="533379">
                <a:lnSpc>
                  <a:spcPct val="90000"/>
                </a:lnSpc>
                <a:spcAft>
                  <a:spcPct val="35000"/>
                </a:spcAft>
              </a:pPr>
              <a:r>
                <a:rPr lang="en-US" sz="1200" b="1" dirty="0">
                  <a:latin typeface="Arial" panose="020B0604020202020204" pitchFamily="34" charset="0"/>
                  <a:cs typeface="Arial" panose="020B0604020202020204" pitchFamily="34" charset="0"/>
                </a:rPr>
                <a:t>Uptake</a:t>
              </a:r>
            </a:p>
          </p:txBody>
        </p:sp>
        <p:sp>
          <p:nvSpPr>
            <p:cNvPr id="28" name="Rectangle 27"/>
            <p:cNvSpPr/>
            <p:nvPr/>
          </p:nvSpPr>
          <p:spPr>
            <a:xfrm>
              <a:off x="3645678" y="2368156"/>
              <a:ext cx="1136888" cy="2492990"/>
            </a:xfrm>
            <a:prstGeom prst="rect">
              <a:avLst/>
            </a:prstGeom>
            <a:solidFill>
              <a:schemeClr val="bg1">
                <a:lumMod val="95000"/>
              </a:schemeClr>
            </a:solidFill>
            <a:ln w="12700">
              <a:solidFill>
                <a:srgbClr val="7A6F6B"/>
              </a:solidFill>
            </a:ln>
          </p:spPr>
          <p:txBody>
            <a:bodyPr wrap="square">
              <a:spAutoFit/>
            </a:bodyPr>
            <a:lstStyle/>
            <a:p>
              <a:r>
                <a:rPr lang="en-US" sz="1200" b="1" dirty="0">
                  <a:solidFill>
                    <a:srgbClr val="7A6F6B"/>
                  </a:solidFill>
                  <a:latin typeface="Arial" panose="020B0604020202020204" pitchFamily="34" charset="0"/>
                  <a:cs typeface="Arial" panose="020B0604020202020204" pitchFamily="34" charset="0"/>
                </a:rPr>
                <a:t>An existing relationship with an FSP that confers the right to use a financial services without any further requirements having to be met</a:t>
              </a:r>
            </a:p>
          </p:txBody>
        </p:sp>
        <p:sp>
          <p:nvSpPr>
            <p:cNvPr id="29" name="Rectangle 28"/>
            <p:cNvSpPr/>
            <p:nvPr/>
          </p:nvSpPr>
          <p:spPr>
            <a:xfrm>
              <a:off x="5035573" y="1659765"/>
              <a:ext cx="1136885" cy="621311"/>
            </a:xfrm>
            <a:prstGeom prst="rect">
              <a:avLst/>
            </a:prstGeom>
            <a:solidFill>
              <a:schemeClr val="accent3"/>
            </a:solidFill>
            <a:ln w="12700">
              <a:solidFill>
                <a:srgbClr val="7A6F6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algn="ctr" defTabSz="533379">
                <a:lnSpc>
                  <a:spcPct val="90000"/>
                </a:lnSpc>
                <a:spcAft>
                  <a:spcPct val="35000"/>
                </a:spcAft>
              </a:pPr>
              <a:r>
                <a:rPr lang="en-US" sz="1200" b="1" dirty="0">
                  <a:solidFill>
                    <a:schemeClr val="accent1">
                      <a:lumMod val="50000"/>
                    </a:schemeClr>
                  </a:solidFill>
                  <a:latin typeface="Arial" panose="020B0604020202020204" pitchFamily="34" charset="0"/>
                  <a:cs typeface="Arial" panose="020B0604020202020204" pitchFamily="34" charset="0"/>
                </a:rPr>
                <a:t>Usage</a:t>
              </a:r>
            </a:p>
          </p:txBody>
        </p:sp>
        <p:sp>
          <p:nvSpPr>
            <p:cNvPr id="30" name="Rectangle 29"/>
            <p:cNvSpPr/>
            <p:nvPr/>
          </p:nvSpPr>
          <p:spPr>
            <a:xfrm>
              <a:off x="5035571" y="2359571"/>
              <a:ext cx="1136886" cy="830997"/>
            </a:xfrm>
            <a:prstGeom prst="rect">
              <a:avLst/>
            </a:prstGeom>
            <a:solidFill>
              <a:schemeClr val="bg1">
                <a:lumMod val="95000"/>
              </a:schemeClr>
            </a:solidFill>
            <a:ln w="12700">
              <a:solidFill>
                <a:srgbClr val="7A6F6B"/>
              </a:solidFill>
            </a:ln>
          </p:spPr>
          <p:txBody>
            <a:bodyPr wrap="square">
              <a:spAutoFit/>
            </a:bodyPr>
            <a:lstStyle/>
            <a:p>
              <a:r>
                <a:rPr lang="en-US" sz="1200" b="1" dirty="0">
                  <a:solidFill>
                    <a:srgbClr val="7A6F6B"/>
                  </a:solidFill>
                  <a:latin typeface="Arial" panose="020B0604020202020204" pitchFamily="34" charset="0"/>
                  <a:cs typeface="Arial" panose="020B0604020202020204" pitchFamily="34" charset="0"/>
                </a:rPr>
                <a:t>The utilization of a financial service</a:t>
              </a:r>
            </a:p>
          </p:txBody>
        </p:sp>
        <p:sp>
          <p:nvSpPr>
            <p:cNvPr id="31" name="Rectangle 30"/>
            <p:cNvSpPr/>
            <p:nvPr/>
          </p:nvSpPr>
          <p:spPr>
            <a:xfrm>
              <a:off x="7828166" y="1659765"/>
              <a:ext cx="1136885" cy="621311"/>
            </a:xfrm>
            <a:prstGeom prst="rect">
              <a:avLst/>
            </a:prstGeom>
            <a:solidFill>
              <a:srgbClr val="62B9B8"/>
            </a:solidFill>
            <a:ln w="12700">
              <a:solidFill>
                <a:srgbClr val="7A6F6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algn="ctr" defTabSz="533379">
                <a:lnSpc>
                  <a:spcPct val="90000"/>
                </a:lnSpc>
                <a:spcAft>
                  <a:spcPct val="35000"/>
                </a:spcAft>
              </a:pPr>
              <a:r>
                <a:rPr lang="en-US" sz="1200" b="1" dirty="0">
                  <a:latin typeface="Arial" panose="020B0604020202020204" pitchFamily="34" charset="0"/>
                  <a:cs typeface="Arial" panose="020B0604020202020204" pitchFamily="34" charset="0"/>
                </a:rPr>
                <a:t>Impact</a:t>
              </a:r>
            </a:p>
          </p:txBody>
        </p:sp>
        <p:sp>
          <p:nvSpPr>
            <p:cNvPr id="32" name="Rectangle 31"/>
            <p:cNvSpPr/>
            <p:nvPr/>
          </p:nvSpPr>
          <p:spPr>
            <a:xfrm>
              <a:off x="7815355" y="2371268"/>
              <a:ext cx="1136886" cy="1754326"/>
            </a:xfrm>
            <a:prstGeom prst="rect">
              <a:avLst/>
            </a:prstGeom>
            <a:solidFill>
              <a:schemeClr val="bg1">
                <a:lumMod val="95000"/>
              </a:schemeClr>
            </a:solidFill>
            <a:ln w="12700">
              <a:solidFill>
                <a:srgbClr val="7A6F6B"/>
              </a:solidFill>
            </a:ln>
          </p:spPr>
          <p:txBody>
            <a:bodyPr wrap="square">
              <a:spAutoFit/>
            </a:bodyPr>
            <a:lstStyle/>
            <a:p>
              <a:r>
                <a:rPr lang="en-US" sz="1200" b="1" dirty="0">
                  <a:solidFill>
                    <a:srgbClr val="7A6F6B"/>
                  </a:solidFill>
                  <a:latin typeface="Arial" panose="020B0604020202020204" pitchFamily="34" charset="0"/>
                  <a:cs typeface="Arial" panose="020B0604020202020204" pitchFamily="34" charset="0"/>
                </a:rPr>
                <a:t>Household and government objectives for which the use of financial services is a necessary but not sufficient condition.</a:t>
              </a:r>
            </a:p>
          </p:txBody>
        </p:sp>
        <p:sp>
          <p:nvSpPr>
            <p:cNvPr id="33" name="Rectangle 32"/>
            <p:cNvSpPr/>
            <p:nvPr/>
          </p:nvSpPr>
          <p:spPr>
            <a:xfrm>
              <a:off x="6425465" y="1659765"/>
              <a:ext cx="1136885" cy="621311"/>
            </a:xfrm>
            <a:prstGeom prst="rect">
              <a:avLst/>
            </a:prstGeom>
            <a:solidFill>
              <a:srgbClr val="62B9B8"/>
            </a:solidFill>
            <a:ln w="12700">
              <a:solidFill>
                <a:srgbClr val="7A6F6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algn="ctr" defTabSz="533379">
                <a:lnSpc>
                  <a:spcPct val="90000"/>
                </a:lnSpc>
                <a:spcAft>
                  <a:spcPct val="35000"/>
                </a:spcAft>
              </a:pPr>
              <a:r>
                <a:rPr lang="en-US" sz="1200" b="1" dirty="0">
                  <a:latin typeface="Arial" panose="020B0604020202020204" pitchFamily="34" charset="0"/>
                  <a:cs typeface="Arial" panose="020B0604020202020204" pitchFamily="34" charset="0"/>
                </a:rPr>
                <a:t>Outcome</a:t>
              </a:r>
            </a:p>
          </p:txBody>
        </p:sp>
        <p:sp>
          <p:nvSpPr>
            <p:cNvPr id="34" name="Rectangle 33"/>
            <p:cNvSpPr/>
            <p:nvPr/>
          </p:nvSpPr>
          <p:spPr>
            <a:xfrm>
              <a:off x="6425465" y="2368156"/>
              <a:ext cx="1136886" cy="1384995"/>
            </a:xfrm>
            <a:prstGeom prst="rect">
              <a:avLst/>
            </a:prstGeom>
            <a:solidFill>
              <a:schemeClr val="bg1">
                <a:lumMod val="95000"/>
              </a:schemeClr>
            </a:solidFill>
            <a:ln w="12700">
              <a:solidFill>
                <a:srgbClr val="7A6F6B"/>
              </a:solidFill>
            </a:ln>
          </p:spPr>
          <p:txBody>
            <a:bodyPr wrap="square">
              <a:spAutoFit/>
            </a:bodyPr>
            <a:lstStyle/>
            <a:p>
              <a:r>
                <a:rPr lang="en-US" sz="1200" b="1" dirty="0">
                  <a:solidFill>
                    <a:srgbClr val="7A6F6B"/>
                  </a:solidFill>
                  <a:latin typeface="Arial" panose="020B0604020202020204" pitchFamily="34" charset="0"/>
                  <a:cs typeface="Arial" panose="020B0604020202020204" pitchFamily="34" charset="0"/>
                </a:rPr>
                <a:t>Financial outcomes directly attributable to usage of financial services</a:t>
              </a:r>
              <a:endParaRPr lang="en-ZA" sz="1200" b="1" dirty="0">
                <a:solidFill>
                  <a:srgbClr val="7A6F6B"/>
                </a:solidFill>
                <a:latin typeface="Arial" panose="020B0604020202020204" pitchFamily="34" charset="0"/>
                <a:cs typeface="Arial" panose="020B0604020202020204" pitchFamily="34" charset="0"/>
              </a:endParaRPr>
            </a:p>
          </p:txBody>
        </p:sp>
        <p:sp>
          <p:nvSpPr>
            <p:cNvPr id="35" name="Freeform 27"/>
            <p:cNvSpPr/>
            <p:nvPr/>
          </p:nvSpPr>
          <p:spPr>
            <a:xfrm>
              <a:off x="2063193" y="1813489"/>
              <a:ext cx="132178" cy="313861"/>
            </a:xfrm>
            <a:custGeom>
              <a:avLst/>
              <a:gdLst>
                <a:gd name="connsiteX0" fmla="*/ 0 w 264086"/>
                <a:gd name="connsiteY0" fmla="*/ 61786 h 308931"/>
                <a:gd name="connsiteX1" fmla="*/ 132043 w 264086"/>
                <a:gd name="connsiteY1" fmla="*/ 61786 h 308931"/>
                <a:gd name="connsiteX2" fmla="*/ 132043 w 264086"/>
                <a:gd name="connsiteY2" fmla="*/ 0 h 308931"/>
                <a:gd name="connsiteX3" fmla="*/ 264086 w 264086"/>
                <a:gd name="connsiteY3" fmla="*/ 154466 h 308931"/>
                <a:gd name="connsiteX4" fmla="*/ 132043 w 264086"/>
                <a:gd name="connsiteY4" fmla="*/ 308931 h 308931"/>
                <a:gd name="connsiteX5" fmla="*/ 132043 w 264086"/>
                <a:gd name="connsiteY5" fmla="*/ 247145 h 308931"/>
                <a:gd name="connsiteX6" fmla="*/ 0 w 264086"/>
                <a:gd name="connsiteY6" fmla="*/ 247145 h 308931"/>
                <a:gd name="connsiteX7" fmla="*/ 0 w 264086"/>
                <a:gd name="connsiteY7" fmla="*/ 61786 h 3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086" h="308931">
                  <a:moveTo>
                    <a:pt x="0" y="61786"/>
                  </a:moveTo>
                  <a:lnTo>
                    <a:pt x="132043" y="61786"/>
                  </a:lnTo>
                  <a:lnTo>
                    <a:pt x="132043" y="0"/>
                  </a:lnTo>
                  <a:lnTo>
                    <a:pt x="264086" y="154466"/>
                  </a:lnTo>
                  <a:lnTo>
                    <a:pt x="132043" y="308931"/>
                  </a:lnTo>
                  <a:lnTo>
                    <a:pt x="132043" y="247145"/>
                  </a:lnTo>
                  <a:lnTo>
                    <a:pt x="0" y="247145"/>
                  </a:lnTo>
                  <a:lnTo>
                    <a:pt x="0" y="61786"/>
                  </a:lnTo>
                  <a:close/>
                </a:path>
              </a:pathLst>
            </a:custGeom>
            <a:solidFill>
              <a:srgbClr val="FFD400"/>
            </a:solidFill>
            <a:ln w="12700">
              <a:solidFill>
                <a:srgbClr val="7A6F6B"/>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1786" rIns="79226" bIns="61786" numCol="1" spcCol="1270" anchor="ctr" anchorCtr="0">
              <a:noAutofit/>
            </a:bodyPr>
            <a:lstStyle/>
            <a:p>
              <a:pPr lvl="0" algn="ctr" defTabSz="533400">
                <a:lnSpc>
                  <a:spcPct val="90000"/>
                </a:lnSpc>
                <a:spcBef>
                  <a:spcPct val="0"/>
                </a:spcBef>
                <a:spcAft>
                  <a:spcPct val="35000"/>
                </a:spcAft>
              </a:pPr>
              <a:endParaRPr lang="en-US" sz="1100" b="1" kern="1200" dirty="0">
                <a:latin typeface="Arial" panose="020B0604020202020204" pitchFamily="34" charset="0"/>
                <a:cs typeface="Arial" panose="020B0604020202020204" pitchFamily="34" charset="0"/>
              </a:endParaRPr>
            </a:p>
          </p:txBody>
        </p:sp>
        <p:sp>
          <p:nvSpPr>
            <p:cNvPr id="36" name="Freeform 28"/>
            <p:cNvSpPr/>
            <p:nvPr/>
          </p:nvSpPr>
          <p:spPr>
            <a:xfrm>
              <a:off x="3459491" y="1813489"/>
              <a:ext cx="132178" cy="313861"/>
            </a:xfrm>
            <a:custGeom>
              <a:avLst/>
              <a:gdLst>
                <a:gd name="connsiteX0" fmla="*/ 0 w 264086"/>
                <a:gd name="connsiteY0" fmla="*/ 61786 h 308931"/>
                <a:gd name="connsiteX1" fmla="*/ 132043 w 264086"/>
                <a:gd name="connsiteY1" fmla="*/ 61786 h 308931"/>
                <a:gd name="connsiteX2" fmla="*/ 132043 w 264086"/>
                <a:gd name="connsiteY2" fmla="*/ 0 h 308931"/>
                <a:gd name="connsiteX3" fmla="*/ 264086 w 264086"/>
                <a:gd name="connsiteY3" fmla="*/ 154466 h 308931"/>
                <a:gd name="connsiteX4" fmla="*/ 132043 w 264086"/>
                <a:gd name="connsiteY4" fmla="*/ 308931 h 308931"/>
                <a:gd name="connsiteX5" fmla="*/ 132043 w 264086"/>
                <a:gd name="connsiteY5" fmla="*/ 247145 h 308931"/>
                <a:gd name="connsiteX6" fmla="*/ 0 w 264086"/>
                <a:gd name="connsiteY6" fmla="*/ 247145 h 308931"/>
                <a:gd name="connsiteX7" fmla="*/ 0 w 264086"/>
                <a:gd name="connsiteY7" fmla="*/ 61786 h 3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086" h="308931">
                  <a:moveTo>
                    <a:pt x="0" y="61786"/>
                  </a:moveTo>
                  <a:lnTo>
                    <a:pt x="132043" y="61786"/>
                  </a:lnTo>
                  <a:lnTo>
                    <a:pt x="132043" y="0"/>
                  </a:lnTo>
                  <a:lnTo>
                    <a:pt x="264086" y="154466"/>
                  </a:lnTo>
                  <a:lnTo>
                    <a:pt x="132043" y="308931"/>
                  </a:lnTo>
                  <a:lnTo>
                    <a:pt x="132043" y="247145"/>
                  </a:lnTo>
                  <a:lnTo>
                    <a:pt x="0" y="247145"/>
                  </a:lnTo>
                  <a:lnTo>
                    <a:pt x="0" y="61786"/>
                  </a:lnTo>
                  <a:close/>
                </a:path>
              </a:pathLst>
            </a:custGeom>
            <a:solidFill>
              <a:srgbClr val="FFD400"/>
            </a:solidFill>
            <a:ln w="12700">
              <a:solidFill>
                <a:srgbClr val="7A6F6B"/>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1786" rIns="79226" bIns="61786" numCol="1" spcCol="1270" anchor="ctr" anchorCtr="0">
              <a:noAutofit/>
            </a:bodyPr>
            <a:lstStyle/>
            <a:p>
              <a:pPr lvl="0" algn="ctr" defTabSz="533400">
                <a:lnSpc>
                  <a:spcPct val="90000"/>
                </a:lnSpc>
                <a:spcBef>
                  <a:spcPct val="0"/>
                </a:spcBef>
                <a:spcAft>
                  <a:spcPct val="35000"/>
                </a:spcAft>
              </a:pPr>
              <a:endParaRPr lang="en-US" sz="1100" b="1" kern="1200" dirty="0">
                <a:latin typeface="Arial" panose="020B0604020202020204" pitchFamily="34" charset="0"/>
                <a:cs typeface="Arial" panose="020B0604020202020204" pitchFamily="34" charset="0"/>
              </a:endParaRPr>
            </a:p>
          </p:txBody>
        </p:sp>
        <p:sp>
          <p:nvSpPr>
            <p:cNvPr id="37" name="Freeform 29"/>
            <p:cNvSpPr/>
            <p:nvPr/>
          </p:nvSpPr>
          <p:spPr>
            <a:xfrm>
              <a:off x="4836576" y="1813488"/>
              <a:ext cx="132178" cy="313861"/>
            </a:xfrm>
            <a:custGeom>
              <a:avLst/>
              <a:gdLst>
                <a:gd name="connsiteX0" fmla="*/ 0 w 264086"/>
                <a:gd name="connsiteY0" fmla="*/ 61786 h 308931"/>
                <a:gd name="connsiteX1" fmla="*/ 132043 w 264086"/>
                <a:gd name="connsiteY1" fmla="*/ 61786 h 308931"/>
                <a:gd name="connsiteX2" fmla="*/ 132043 w 264086"/>
                <a:gd name="connsiteY2" fmla="*/ 0 h 308931"/>
                <a:gd name="connsiteX3" fmla="*/ 264086 w 264086"/>
                <a:gd name="connsiteY3" fmla="*/ 154466 h 308931"/>
                <a:gd name="connsiteX4" fmla="*/ 132043 w 264086"/>
                <a:gd name="connsiteY4" fmla="*/ 308931 h 308931"/>
                <a:gd name="connsiteX5" fmla="*/ 132043 w 264086"/>
                <a:gd name="connsiteY5" fmla="*/ 247145 h 308931"/>
                <a:gd name="connsiteX6" fmla="*/ 0 w 264086"/>
                <a:gd name="connsiteY6" fmla="*/ 247145 h 308931"/>
                <a:gd name="connsiteX7" fmla="*/ 0 w 264086"/>
                <a:gd name="connsiteY7" fmla="*/ 61786 h 3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086" h="308931">
                  <a:moveTo>
                    <a:pt x="0" y="61786"/>
                  </a:moveTo>
                  <a:lnTo>
                    <a:pt x="132043" y="61786"/>
                  </a:lnTo>
                  <a:lnTo>
                    <a:pt x="132043" y="0"/>
                  </a:lnTo>
                  <a:lnTo>
                    <a:pt x="264086" y="154466"/>
                  </a:lnTo>
                  <a:lnTo>
                    <a:pt x="132043" y="308931"/>
                  </a:lnTo>
                  <a:lnTo>
                    <a:pt x="132043" y="247145"/>
                  </a:lnTo>
                  <a:lnTo>
                    <a:pt x="0" y="247145"/>
                  </a:lnTo>
                  <a:lnTo>
                    <a:pt x="0" y="61786"/>
                  </a:lnTo>
                  <a:close/>
                </a:path>
              </a:pathLst>
            </a:custGeom>
            <a:solidFill>
              <a:srgbClr val="FFD400"/>
            </a:solidFill>
            <a:ln w="12700">
              <a:solidFill>
                <a:srgbClr val="7A6F6B"/>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1786" rIns="79226" bIns="61786" numCol="1" spcCol="1270" anchor="ctr" anchorCtr="0">
              <a:noAutofit/>
            </a:bodyPr>
            <a:lstStyle/>
            <a:p>
              <a:pPr lvl="0" algn="ctr" defTabSz="533400">
                <a:lnSpc>
                  <a:spcPct val="90000"/>
                </a:lnSpc>
                <a:spcBef>
                  <a:spcPct val="0"/>
                </a:spcBef>
                <a:spcAft>
                  <a:spcPct val="35000"/>
                </a:spcAft>
              </a:pPr>
              <a:endParaRPr lang="en-US" sz="1100" b="1" kern="1200" dirty="0">
                <a:latin typeface="Arial" panose="020B0604020202020204" pitchFamily="34" charset="0"/>
                <a:cs typeface="Arial" panose="020B0604020202020204" pitchFamily="34" charset="0"/>
              </a:endParaRPr>
            </a:p>
          </p:txBody>
        </p:sp>
        <p:sp>
          <p:nvSpPr>
            <p:cNvPr id="38" name="Freeform 30"/>
            <p:cNvSpPr/>
            <p:nvPr/>
          </p:nvSpPr>
          <p:spPr>
            <a:xfrm>
              <a:off x="6232871" y="1813487"/>
              <a:ext cx="132178" cy="313861"/>
            </a:xfrm>
            <a:custGeom>
              <a:avLst/>
              <a:gdLst>
                <a:gd name="connsiteX0" fmla="*/ 0 w 264086"/>
                <a:gd name="connsiteY0" fmla="*/ 61786 h 308931"/>
                <a:gd name="connsiteX1" fmla="*/ 132043 w 264086"/>
                <a:gd name="connsiteY1" fmla="*/ 61786 h 308931"/>
                <a:gd name="connsiteX2" fmla="*/ 132043 w 264086"/>
                <a:gd name="connsiteY2" fmla="*/ 0 h 308931"/>
                <a:gd name="connsiteX3" fmla="*/ 264086 w 264086"/>
                <a:gd name="connsiteY3" fmla="*/ 154466 h 308931"/>
                <a:gd name="connsiteX4" fmla="*/ 132043 w 264086"/>
                <a:gd name="connsiteY4" fmla="*/ 308931 h 308931"/>
                <a:gd name="connsiteX5" fmla="*/ 132043 w 264086"/>
                <a:gd name="connsiteY5" fmla="*/ 247145 h 308931"/>
                <a:gd name="connsiteX6" fmla="*/ 0 w 264086"/>
                <a:gd name="connsiteY6" fmla="*/ 247145 h 308931"/>
                <a:gd name="connsiteX7" fmla="*/ 0 w 264086"/>
                <a:gd name="connsiteY7" fmla="*/ 61786 h 3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086" h="308931">
                  <a:moveTo>
                    <a:pt x="0" y="61786"/>
                  </a:moveTo>
                  <a:lnTo>
                    <a:pt x="132043" y="61786"/>
                  </a:lnTo>
                  <a:lnTo>
                    <a:pt x="132043" y="0"/>
                  </a:lnTo>
                  <a:lnTo>
                    <a:pt x="264086" y="154466"/>
                  </a:lnTo>
                  <a:lnTo>
                    <a:pt x="132043" y="308931"/>
                  </a:lnTo>
                  <a:lnTo>
                    <a:pt x="132043" y="247145"/>
                  </a:lnTo>
                  <a:lnTo>
                    <a:pt x="0" y="247145"/>
                  </a:lnTo>
                  <a:lnTo>
                    <a:pt x="0" y="61786"/>
                  </a:lnTo>
                  <a:close/>
                </a:path>
              </a:pathLst>
            </a:custGeom>
            <a:solidFill>
              <a:srgbClr val="FFD400"/>
            </a:solidFill>
            <a:ln w="12700">
              <a:solidFill>
                <a:srgbClr val="7A6F6B"/>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1786" rIns="79226" bIns="61786" numCol="1" spcCol="1270" anchor="ctr" anchorCtr="0">
              <a:noAutofit/>
            </a:bodyPr>
            <a:lstStyle/>
            <a:p>
              <a:pPr lvl="0" algn="ctr" defTabSz="533400">
                <a:lnSpc>
                  <a:spcPct val="90000"/>
                </a:lnSpc>
                <a:spcBef>
                  <a:spcPct val="0"/>
                </a:spcBef>
                <a:spcAft>
                  <a:spcPct val="35000"/>
                </a:spcAft>
              </a:pPr>
              <a:endParaRPr lang="en-US" sz="1100" b="1" kern="1200" dirty="0">
                <a:latin typeface="Arial" panose="020B0604020202020204" pitchFamily="34" charset="0"/>
                <a:cs typeface="Arial" panose="020B0604020202020204" pitchFamily="34" charset="0"/>
              </a:endParaRPr>
            </a:p>
          </p:txBody>
        </p:sp>
        <p:sp>
          <p:nvSpPr>
            <p:cNvPr id="39" name="Freeform 31"/>
            <p:cNvSpPr/>
            <p:nvPr/>
          </p:nvSpPr>
          <p:spPr>
            <a:xfrm>
              <a:off x="7631205" y="1807316"/>
              <a:ext cx="132178" cy="313861"/>
            </a:xfrm>
            <a:custGeom>
              <a:avLst/>
              <a:gdLst>
                <a:gd name="connsiteX0" fmla="*/ 0 w 264086"/>
                <a:gd name="connsiteY0" fmla="*/ 61786 h 308931"/>
                <a:gd name="connsiteX1" fmla="*/ 132043 w 264086"/>
                <a:gd name="connsiteY1" fmla="*/ 61786 h 308931"/>
                <a:gd name="connsiteX2" fmla="*/ 132043 w 264086"/>
                <a:gd name="connsiteY2" fmla="*/ 0 h 308931"/>
                <a:gd name="connsiteX3" fmla="*/ 264086 w 264086"/>
                <a:gd name="connsiteY3" fmla="*/ 154466 h 308931"/>
                <a:gd name="connsiteX4" fmla="*/ 132043 w 264086"/>
                <a:gd name="connsiteY4" fmla="*/ 308931 h 308931"/>
                <a:gd name="connsiteX5" fmla="*/ 132043 w 264086"/>
                <a:gd name="connsiteY5" fmla="*/ 247145 h 308931"/>
                <a:gd name="connsiteX6" fmla="*/ 0 w 264086"/>
                <a:gd name="connsiteY6" fmla="*/ 247145 h 308931"/>
                <a:gd name="connsiteX7" fmla="*/ 0 w 264086"/>
                <a:gd name="connsiteY7" fmla="*/ 61786 h 3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086" h="308931">
                  <a:moveTo>
                    <a:pt x="0" y="61786"/>
                  </a:moveTo>
                  <a:lnTo>
                    <a:pt x="132043" y="61786"/>
                  </a:lnTo>
                  <a:lnTo>
                    <a:pt x="132043" y="0"/>
                  </a:lnTo>
                  <a:lnTo>
                    <a:pt x="264086" y="154466"/>
                  </a:lnTo>
                  <a:lnTo>
                    <a:pt x="132043" y="308931"/>
                  </a:lnTo>
                  <a:lnTo>
                    <a:pt x="132043" y="247145"/>
                  </a:lnTo>
                  <a:lnTo>
                    <a:pt x="0" y="247145"/>
                  </a:lnTo>
                  <a:lnTo>
                    <a:pt x="0" y="61786"/>
                  </a:lnTo>
                  <a:close/>
                </a:path>
              </a:pathLst>
            </a:custGeom>
            <a:solidFill>
              <a:srgbClr val="FFD400"/>
            </a:solidFill>
            <a:ln w="12700">
              <a:solidFill>
                <a:srgbClr val="7A6F6B"/>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1786" rIns="79226" bIns="61786" numCol="1" spcCol="1270" anchor="ctr" anchorCtr="0">
              <a:noAutofit/>
            </a:bodyPr>
            <a:lstStyle/>
            <a:p>
              <a:pPr lvl="0" algn="ctr" defTabSz="533400">
                <a:lnSpc>
                  <a:spcPct val="90000"/>
                </a:lnSpc>
                <a:spcBef>
                  <a:spcPct val="0"/>
                </a:spcBef>
                <a:spcAft>
                  <a:spcPct val="35000"/>
                </a:spcAft>
              </a:pPr>
              <a:endParaRPr lang="en-US" sz="11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265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Usage theory</a:t>
            </a:r>
          </a:p>
        </p:txBody>
      </p:sp>
      <p:sp>
        <p:nvSpPr>
          <p:cNvPr id="3" name="Content Placeholder 2"/>
          <p:cNvSpPr>
            <a:spLocks noGrp="1"/>
          </p:cNvSpPr>
          <p:nvPr>
            <p:ph idx="1"/>
          </p:nvPr>
        </p:nvSpPr>
        <p:spPr>
          <a:xfrm>
            <a:off x="401104" y="1166895"/>
            <a:ext cx="9144000" cy="3612231"/>
          </a:xfrm>
        </p:spPr>
        <p:txBody>
          <a:bodyPr/>
          <a:lstStyle/>
          <a:p>
            <a:pPr marL="0" indent="0">
              <a:buNone/>
            </a:pPr>
            <a:r>
              <a:rPr lang="en-ZA" sz="2000" b="1" dirty="0"/>
              <a:t>Three assumptions:</a:t>
            </a:r>
          </a:p>
          <a:p>
            <a:pPr marL="0" indent="0">
              <a:buNone/>
            </a:pPr>
            <a:endParaRPr lang="en-ZA" sz="2000" b="1" dirty="0"/>
          </a:p>
          <a:p>
            <a:pPr marL="428608" indent="-428608">
              <a:buFont typeface="+mj-lt"/>
              <a:buAutoNum type="arabicPeriod"/>
            </a:pPr>
            <a:r>
              <a:rPr lang="en-ZA" sz="2000" dirty="0"/>
              <a:t> </a:t>
            </a:r>
            <a:r>
              <a:rPr lang="en-ZA" sz="2000" b="1" dirty="0"/>
              <a:t>Usage</a:t>
            </a:r>
            <a:r>
              <a:rPr lang="en-ZA" sz="2000" dirty="0"/>
              <a:t> is necessary for financial inclusion outcomes and impact</a:t>
            </a:r>
            <a:br>
              <a:rPr lang="en-ZA" sz="2000" dirty="0"/>
            </a:br>
            <a:endParaRPr lang="en-ZA" sz="2000" dirty="0"/>
          </a:p>
          <a:p>
            <a:pPr marL="428608" indent="-428608">
              <a:buFont typeface="+mj-lt"/>
              <a:buAutoNum type="arabicPeriod"/>
            </a:pPr>
            <a:r>
              <a:rPr lang="en-ZA" sz="2000" dirty="0"/>
              <a:t>Consumers choose financial services based on their underlying </a:t>
            </a:r>
            <a:r>
              <a:rPr lang="en-ZA" sz="2000" b="1" dirty="0"/>
              <a:t>needs</a:t>
            </a:r>
            <a:r>
              <a:rPr lang="en-ZA" sz="2000" dirty="0"/>
              <a:t/>
            </a:r>
            <a:br>
              <a:rPr lang="en-ZA" sz="2000" dirty="0"/>
            </a:br>
            <a:endParaRPr lang="en-ZA" sz="2000" dirty="0"/>
          </a:p>
          <a:p>
            <a:pPr marL="428608" indent="-428608">
              <a:buFont typeface="+mj-lt"/>
              <a:buAutoNum type="arabicPeriod"/>
            </a:pPr>
            <a:r>
              <a:rPr lang="en-ZA" sz="2000" dirty="0" smtClean="0"/>
              <a:t>Users engage </a:t>
            </a:r>
            <a:r>
              <a:rPr lang="en-ZA" sz="2000" b="1" dirty="0" smtClean="0"/>
              <a:t>different </a:t>
            </a:r>
            <a:r>
              <a:rPr lang="en-ZA" sz="2000" b="1" dirty="0"/>
              <a:t>financial devices </a:t>
            </a:r>
            <a:r>
              <a:rPr lang="en-ZA" sz="2000" dirty="0"/>
              <a:t>(payments, savings, credit, insurance), from different types of formal and informal providers, </a:t>
            </a:r>
            <a:r>
              <a:rPr lang="en-ZA" sz="2000" dirty="0" smtClean="0"/>
              <a:t>in </a:t>
            </a:r>
            <a:r>
              <a:rPr lang="en-ZA" sz="2000" dirty="0"/>
              <a:t>meeting a specific need</a:t>
            </a:r>
          </a:p>
        </p:txBody>
      </p:sp>
    </p:spTree>
    <p:extLst>
      <p:ext uri="{BB962C8B-B14F-4D97-AF65-F5344CB8AC3E}">
        <p14:creationId xmlns:p14="http://schemas.microsoft.com/office/powerpoint/2010/main" val="75289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481"/>
            <a:ext cx="8276167" cy="660135"/>
          </a:xfrm>
        </p:spPr>
        <p:txBody>
          <a:bodyPr/>
          <a:lstStyle/>
          <a:p>
            <a:r>
              <a:rPr lang="en-ZA" sz="1800" dirty="0"/>
              <a:t>Assumption 1: </a:t>
            </a:r>
            <a:r>
              <a:rPr lang="en-ZA" sz="1800" b="0" dirty="0"/>
              <a:t>Usage is necessary for financial inclusion outcomes and </a:t>
            </a:r>
            <a:r>
              <a:rPr lang="en-ZA" sz="1800" b="0" dirty="0" smtClean="0"/>
              <a:t>impact</a:t>
            </a:r>
            <a:br>
              <a:rPr lang="en-ZA" sz="1800" b="0" dirty="0" smtClean="0"/>
            </a:br>
            <a:r>
              <a:rPr lang="en-ZA" sz="1800" b="0" dirty="0" smtClean="0"/>
              <a:t>(</a:t>
            </a:r>
            <a:r>
              <a:rPr lang="en-ZA" sz="1800" dirty="0" smtClean="0"/>
              <a:t>Transactional account example)</a:t>
            </a:r>
            <a:endParaRPr lang="en-ZA" sz="18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5156956"/>
              </p:ext>
            </p:extLst>
          </p:nvPr>
        </p:nvGraphicFramePr>
        <p:xfrm>
          <a:off x="401105" y="1166896"/>
          <a:ext cx="8971496" cy="40987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92428" y="5368572"/>
            <a:ext cx="3653273" cy="261610"/>
          </a:xfrm>
          <a:prstGeom prst="rect">
            <a:avLst/>
          </a:prstGeom>
          <a:noFill/>
        </p:spPr>
        <p:txBody>
          <a:bodyPr wrap="square" rtlCol="0">
            <a:spAutoFit/>
          </a:bodyPr>
          <a:lstStyle/>
          <a:p>
            <a:pPr marL="0" marR="0" lvl="0" indent="0" algn="r" defTabSz="38097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7A6F6B"/>
                </a:solidFill>
                <a:effectLst/>
                <a:uLnTx/>
                <a:uFillTx/>
                <a:latin typeface="Arial" panose="020B0604020202020204" pitchFamily="34" charset="0"/>
                <a:cs typeface="Arial" panose="020B0604020202020204" pitchFamily="34" charset="0"/>
              </a:rPr>
              <a:t>Source: </a:t>
            </a:r>
            <a:r>
              <a:rPr kumimoji="0" lang="en-US" sz="1100" b="0" i="0" u="none" strike="noStrike" kern="0" cap="none" spc="0" normalizeH="0" baseline="0" noProof="0" dirty="0">
                <a:ln>
                  <a:noFill/>
                </a:ln>
                <a:solidFill>
                  <a:srgbClr val="7A6F6B"/>
                </a:solidFill>
                <a:effectLst/>
                <a:uLnTx/>
                <a:uFillTx/>
                <a:latin typeface="Arial" panose="020B0604020202020204" pitchFamily="34" charset="0"/>
                <a:cs typeface="Arial" panose="020B0604020202020204" pitchFamily="34" charset="0"/>
              </a:rPr>
              <a:t>Findex 2014</a:t>
            </a:r>
          </a:p>
        </p:txBody>
      </p:sp>
      <p:sp>
        <p:nvSpPr>
          <p:cNvPr id="3" name="Freeform: Shape 2"/>
          <p:cNvSpPr/>
          <p:nvPr/>
        </p:nvSpPr>
        <p:spPr>
          <a:xfrm>
            <a:off x="1641231" y="1998785"/>
            <a:ext cx="7561384" cy="2174630"/>
          </a:xfrm>
          <a:custGeom>
            <a:avLst/>
            <a:gdLst>
              <a:gd name="connsiteX0" fmla="*/ 0 w 7561384"/>
              <a:gd name="connsiteY0" fmla="*/ 246184 h 2174630"/>
              <a:gd name="connsiteX1" fmla="*/ 275492 w 7561384"/>
              <a:gd name="connsiteY1" fmla="*/ 246184 h 2174630"/>
              <a:gd name="connsiteX2" fmla="*/ 275492 w 7561384"/>
              <a:gd name="connsiteY2" fmla="*/ 861646 h 2174630"/>
              <a:gd name="connsiteX3" fmla="*/ 679938 w 7561384"/>
              <a:gd name="connsiteY3" fmla="*/ 855784 h 2174630"/>
              <a:gd name="connsiteX4" fmla="*/ 679938 w 7561384"/>
              <a:gd name="connsiteY4" fmla="*/ 504092 h 2174630"/>
              <a:gd name="connsiteX5" fmla="*/ 931984 w 7561384"/>
              <a:gd name="connsiteY5" fmla="*/ 509953 h 2174630"/>
              <a:gd name="connsiteX6" fmla="*/ 931984 w 7561384"/>
              <a:gd name="connsiteY6" fmla="*/ 738553 h 2174630"/>
              <a:gd name="connsiteX7" fmla="*/ 1330569 w 7561384"/>
              <a:gd name="connsiteY7" fmla="*/ 744415 h 2174630"/>
              <a:gd name="connsiteX8" fmla="*/ 1330569 w 7561384"/>
              <a:gd name="connsiteY8" fmla="*/ 621323 h 2174630"/>
              <a:gd name="connsiteX9" fmla="*/ 1600200 w 7561384"/>
              <a:gd name="connsiteY9" fmla="*/ 621323 h 2174630"/>
              <a:gd name="connsiteX10" fmla="*/ 1670538 w 7561384"/>
              <a:gd name="connsiteY10" fmla="*/ 621323 h 2174630"/>
              <a:gd name="connsiteX11" fmla="*/ 1670538 w 7561384"/>
              <a:gd name="connsiteY11" fmla="*/ 486507 h 2174630"/>
              <a:gd name="connsiteX12" fmla="*/ 1940169 w 7561384"/>
              <a:gd name="connsiteY12" fmla="*/ 486507 h 2174630"/>
              <a:gd name="connsiteX13" fmla="*/ 1940169 w 7561384"/>
              <a:gd name="connsiteY13" fmla="*/ 1184030 h 2174630"/>
              <a:gd name="connsiteX14" fmla="*/ 2332892 w 7561384"/>
              <a:gd name="connsiteY14" fmla="*/ 1178169 h 2174630"/>
              <a:gd name="connsiteX15" fmla="*/ 2338754 w 7561384"/>
              <a:gd name="connsiteY15" fmla="*/ 808892 h 2174630"/>
              <a:gd name="connsiteX16" fmla="*/ 2590800 w 7561384"/>
              <a:gd name="connsiteY16" fmla="*/ 803030 h 2174630"/>
              <a:gd name="connsiteX17" fmla="*/ 2584938 w 7561384"/>
              <a:gd name="connsiteY17" fmla="*/ 838200 h 2174630"/>
              <a:gd name="connsiteX18" fmla="*/ 3323492 w 7561384"/>
              <a:gd name="connsiteY18" fmla="*/ 826477 h 2174630"/>
              <a:gd name="connsiteX19" fmla="*/ 3323492 w 7561384"/>
              <a:gd name="connsiteY19" fmla="*/ 463061 h 2174630"/>
              <a:gd name="connsiteX20" fmla="*/ 3581400 w 7561384"/>
              <a:gd name="connsiteY20" fmla="*/ 468923 h 2174630"/>
              <a:gd name="connsiteX21" fmla="*/ 3651738 w 7561384"/>
              <a:gd name="connsiteY21" fmla="*/ 468923 h 2174630"/>
              <a:gd name="connsiteX22" fmla="*/ 3651738 w 7561384"/>
              <a:gd name="connsiteY22" fmla="*/ 381000 h 2174630"/>
              <a:gd name="connsiteX23" fmla="*/ 3979984 w 7561384"/>
              <a:gd name="connsiteY23" fmla="*/ 381000 h 2174630"/>
              <a:gd name="connsiteX24" fmla="*/ 3979984 w 7561384"/>
              <a:gd name="connsiteY24" fmla="*/ 334107 h 2174630"/>
              <a:gd name="connsiteX25" fmla="*/ 4577861 w 7561384"/>
              <a:gd name="connsiteY25" fmla="*/ 334107 h 2174630"/>
              <a:gd name="connsiteX26" fmla="*/ 4583723 w 7561384"/>
              <a:gd name="connsiteY26" fmla="*/ 568569 h 2174630"/>
              <a:gd name="connsiteX27" fmla="*/ 4970584 w 7561384"/>
              <a:gd name="connsiteY27" fmla="*/ 556846 h 2174630"/>
              <a:gd name="connsiteX28" fmla="*/ 4964723 w 7561384"/>
              <a:gd name="connsiteY28" fmla="*/ 439615 h 2174630"/>
              <a:gd name="connsiteX29" fmla="*/ 5298831 w 7561384"/>
              <a:gd name="connsiteY29" fmla="*/ 433753 h 2174630"/>
              <a:gd name="connsiteX30" fmla="*/ 5298831 w 7561384"/>
              <a:gd name="connsiteY30" fmla="*/ 123092 h 2174630"/>
              <a:gd name="connsiteX31" fmla="*/ 5574323 w 7561384"/>
              <a:gd name="connsiteY31" fmla="*/ 128953 h 2174630"/>
              <a:gd name="connsiteX32" fmla="*/ 5586046 w 7561384"/>
              <a:gd name="connsiteY32" fmla="*/ 668215 h 2174630"/>
              <a:gd name="connsiteX33" fmla="*/ 5967046 w 7561384"/>
              <a:gd name="connsiteY33" fmla="*/ 679938 h 2174630"/>
              <a:gd name="connsiteX34" fmla="*/ 5978769 w 7561384"/>
              <a:gd name="connsiteY34" fmla="*/ 0 h 2174630"/>
              <a:gd name="connsiteX35" fmla="*/ 6236677 w 7561384"/>
              <a:gd name="connsiteY35" fmla="*/ 0 h 2174630"/>
              <a:gd name="connsiteX36" fmla="*/ 6230815 w 7561384"/>
              <a:gd name="connsiteY36" fmla="*/ 468923 h 2174630"/>
              <a:gd name="connsiteX37" fmla="*/ 6301154 w 7561384"/>
              <a:gd name="connsiteY37" fmla="*/ 468923 h 2174630"/>
              <a:gd name="connsiteX38" fmla="*/ 6301154 w 7561384"/>
              <a:gd name="connsiteY38" fmla="*/ 199292 h 2174630"/>
              <a:gd name="connsiteX39" fmla="*/ 6559061 w 7561384"/>
              <a:gd name="connsiteY39" fmla="*/ 205153 h 2174630"/>
              <a:gd name="connsiteX40" fmla="*/ 6570784 w 7561384"/>
              <a:gd name="connsiteY40" fmla="*/ 744415 h 2174630"/>
              <a:gd name="connsiteX41" fmla="*/ 6969369 w 7561384"/>
              <a:gd name="connsiteY41" fmla="*/ 738553 h 2174630"/>
              <a:gd name="connsiteX42" fmla="*/ 6975231 w 7561384"/>
              <a:gd name="connsiteY42" fmla="*/ 574430 h 2174630"/>
              <a:gd name="connsiteX43" fmla="*/ 7291754 w 7561384"/>
              <a:gd name="connsiteY43" fmla="*/ 568569 h 2174630"/>
              <a:gd name="connsiteX44" fmla="*/ 7297615 w 7561384"/>
              <a:gd name="connsiteY44" fmla="*/ 93784 h 2174630"/>
              <a:gd name="connsiteX45" fmla="*/ 7561384 w 7561384"/>
              <a:gd name="connsiteY45" fmla="*/ 87923 h 2174630"/>
              <a:gd name="connsiteX46" fmla="*/ 7561384 w 7561384"/>
              <a:gd name="connsiteY46" fmla="*/ 2174630 h 2174630"/>
              <a:gd name="connsiteX47" fmla="*/ 0 w 7561384"/>
              <a:gd name="connsiteY47" fmla="*/ 2174630 h 2174630"/>
              <a:gd name="connsiteX48" fmla="*/ 0 w 7561384"/>
              <a:gd name="connsiteY48" fmla="*/ 246184 h 217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561384" h="2174630">
                <a:moveTo>
                  <a:pt x="0" y="246184"/>
                </a:moveTo>
                <a:lnTo>
                  <a:pt x="275492" y="246184"/>
                </a:lnTo>
                <a:lnTo>
                  <a:pt x="275492" y="861646"/>
                </a:lnTo>
                <a:lnTo>
                  <a:pt x="679938" y="855784"/>
                </a:lnTo>
                <a:lnTo>
                  <a:pt x="679938" y="504092"/>
                </a:lnTo>
                <a:lnTo>
                  <a:pt x="931984" y="509953"/>
                </a:lnTo>
                <a:lnTo>
                  <a:pt x="931984" y="738553"/>
                </a:lnTo>
                <a:lnTo>
                  <a:pt x="1330569" y="744415"/>
                </a:lnTo>
                <a:lnTo>
                  <a:pt x="1330569" y="621323"/>
                </a:lnTo>
                <a:lnTo>
                  <a:pt x="1600200" y="621323"/>
                </a:lnTo>
                <a:lnTo>
                  <a:pt x="1670538" y="621323"/>
                </a:lnTo>
                <a:lnTo>
                  <a:pt x="1670538" y="486507"/>
                </a:lnTo>
                <a:lnTo>
                  <a:pt x="1940169" y="486507"/>
                </a:lnTo>
                <a:lnTo>
                  <a:pt x="1940169" y="1184030"/>
                </a:lnTo>
                <a:lnTo>
                  <a:pt x="2332892" y="1178169"/>
                </a:lnTo>
                <a:lnTo>
                  <a:pt x="2338754" y="808892"/>
                </a:lnTo>
                <a:lnTo>
                  <a:pt x="2590800" y="803030"/>
                </a:lnTo>
                <a:lnTo>
                  <a:pt x="2584938" y="838200"/>
                </a:lnTo>
                <a:lnTo>
                  <a:pt x="3323492" y="826477"/>
                </a:lnTo>
                <a:lnTo>
                  <a:pt x="3323492" y="463061"/>
                </a:lnTo>
                <a:lnTo>
                  <a:pt x="3581400" y="468923"/>
                </a:lnTo>
                <a:lnTo>
                  <a:pt x="3651738" y="468923"/>
                </a:lnTo>
                <a:lnTo>
                  <a:pt x="3651738" y="381000"/>
                </a:lnTo>
                <a:lnTo>
                  <a:pt x="3979984" y="381000"/>
                </a:lnTo>
                <a:lnTo>
                  <a:pt x="3979984" y="334107"/>
                </a:lnTo>
                <a:lnTo>
                  <a:pt x="4577861" y="334107"/>
                </a:lnTo>
                <a:lnTo>
                  <a:pt x="4583723" y="568569"/>
                </a:lnTo>
                <a:lnTo>
                  <a:pt x="4970584" y="556846"/>
                </a:lnTo>
                <a:lnTo>
                  <a:pt x="4964723" y="439615"/>
                </a:lnTo>
                <a:lnTo>
                  <a:pt x="5298831" y="433753"/>
                </a:lnTo>
                <a:lnTo>
                  <a:pt x="5298831" y="123092"/>
                </a:lnTo>
                <a:lnTo>
                  <a:pt x="5574323" y="128953"/>
                </a:lnTo>
                <a:lnTo>
                  <a:pt x="5586046" y="668215"/>
                </a:lnTo>
                <a:lnTo>
                  <a:pt x="5967046" y="679938"/>
                </a:lnTo>
                <a:lnTo>
                  <a:pt x="5978769" y="0"/>
                </a:lnTo>
                <a:lnTo>
                  <a:pt x="6236677" y="0"/>
                </a:lnTo>
                <a:lnTo>
                  <a:pt x="6230815" y="468923"/>
                </a:lnTo>
                <a:lnTo>
                  <a:pt x="6301154" y="468923"/>
                </a:lnTo>
                <a:lnTo>
                  <a:pt x="6301154" y="199292"/>
                </a:lnTo>
                <a:lnTo>
                  <a:pt x="6559061" y="205153"/>
                </a:lnTo>
                <a:lnTo>
                  <a:pt x="6570784" y="744415"/>
                </a:lnTo>
                <a:lnTo>
                  <a:pt x="6969369" y="738553"/>
                </a:lnTo>
                <a:lnTo>
                  <a:pt x="6975231" y="574430"/>
                </a:lnTo>
                <a:lnTo>
                  <a:pt x="7291754" y="568569"/>
                </a:lnTo>
                <a:cubicBezTo>
                  <a:pt x="7293708" y="410307"/>
                  <a:pt x="7295661" y="252046"/>
                  <a:pt x="7297615" y="93784"/>
                </a:cubicBezTo>
                <a:lnTo>
                  <a:pt x="7561384" y="87923"/>
                </a:lnTo>
                <a:lnTo>
                  <a:pt x="7561384" y="2174630"/>
                </a:lnTo>
                <a:lnTo>
                  <a:pt x="0" y="2174630"/>
                </a:lnTo>
                <a:lnTo>
                  <a:pt x="0" y="246184"/>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18516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eft Brace 11"/>
          <p:cNvSpPr/>
          <p:nvPr/>
        </p:nvSpPr>
        <p:spPr>
          <a:xfrm rot="16200000">
            <a:off x="2481317" y="3383549"/>
            <a:ext cx="348343" cy="3368231"/>
          </a:xfrm>
          <a:prstGeom prst="leftBrace">
            <a:avLst>
              <a:gd name="adj1" fmla="val 8333"/>
              <a:gd name="adj2" fmla="val 47418"/>
            </a:avLst>
          </a:prstGeom>
          <a:ln w="19050">
            <a:solidFill>
              <a:srgbClr val="7A6F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3" name="Left Brace 2"/>
          <p:cNvSpPr/>
          <p:nvPr/>
        </p:nvSpPr>
        <p:spPr>
          <a:xfrm rot="16200000">
            <a:off x="7746826" y="3381212"/>
            <a:ext cx="348343" cy="3372903"/>
          </a:xfrm>
          <a:prstGeom prst="leftBrace">
            <a:avLst>
              <a:gd name="adj1" fmla="val 8333"/>
              <a:gd name="adj2" fmla="val 47418"/>
            </a:avLst>
          </a:prstGeom>
          <a:ln w="19050">
            <a:solidFill>
              <a:srgbClr val="7A6F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2" name="Title 1"/>
          <p:cNvSpPr>
            <a:spLocks noGrp="1"/>
          </p:cNvSpPr>
          <p:nvPr>
            <p:ph type="title"/>
          </p:nvPr>
        </p:nvSpPr>
        <p:spPr>
          <a:xfrm>
            <a:off x="-257795" y="295983"/>
            <a:ext cx="9194800" cy="660135"/>
          </a:xfrm>
        </p:spPr>
        <p:txBody>
          <a:bodyPr/>
          <a:lstStyle/>
          <a:p>
            <a:r>
              <a:rPr lang="en-ZA" sz="1750" dirty="0" smtClean="0"/>
              <a:t>Assumption </a:t>
            </a:r>
            <a:r>
              <a:rPr lang="en-ZA" sz="1750" dirty="0"/>
              <a:t>2: </a:t>
            </a:r>
            <a:r>
              <a:rPr lang="en-ZA" sz="1750" b="0" dirty="0"/>
              <a:t>Consumers choose financial services based on their underlying </a:t>
            </a:r>
            <a:r>
              <a:rPr lang="en-ZA" sz="1750" b="0" dirty="0" smtClean="0"/>
              <a:t>needs &amp;</a:t>
            </a:r>
            <a:br>
              <a:rPr lang="en-ZA" sz="1750" b="0" dirty="0" smtClean="0"/>
            </a:br>
            <a:r>
              <a:rPr lang="en-ZA" sz="1750" dirty="0" smtClean="0"/>
              <a:t>Assumption 3: Users engage different devices to meet a need </a:t>
            </a:r>
            <a:endParaRPr lang="en-US" sz="1750" b="0" dirty="0"/>
          </a:p>
        </p:txBody>
      </p:sp>
      <p:graphicFrame>
        <p:nvGraphicFramePr>
          <p:cNvPr id="14" name="Content Placeholder 7"/>
          <p:cNvGraphicFramePr>
            <a:graphicFrameLocks noGrp="1"/>
          </p:cNvGraphicFramePr>
          <p:nvPr>
            <p:ph idx="1"/>
            <p:extLst/>
          </p:nvPr>
        </p:nvGraphicFramePr>
        <p:xfrm>
          <a:off x="458075" y="1170127"/>
          <a:ext cx="9144000" cy="3796316"/>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6234546" y="5241835"/>
            <a:ext cx="3889829" cy="261610"/>
          </a:xfrm>
          <a:prstGeom prst="rect">
            <a:avLst/>
          </a:prstGeom>
          <a:noFill/>
        </p:spPr>
        <p:txBody>
          <a:bodyPr wrap="square" rtlCol="0">
            <a:spAutoFit/>
          </a:bodyPr>
          <a:lstStyle/>
          <a:p>
            <a:pPr algn="r"/>
            <a:r>
              <a:rPr lang="en-ZA" sz="1100" b="1" dirty="0">
                <a:solidFill>
                  <a:srgbClr val="6E6259"/>
                </a:solidFill>
                <a:latin typeface="Arial" panose="020B0604020202020204" pitchFamily="34" charset="0"/>
                <a:cs typeface="Arial" panose="020B0604020202020204" pitchFamily="34" charset="0"/>
              </a:rPr>
              <a:t>Source: </a:t>
            </a:r>
            <a:r>
              <a:rPr lang="en-ZA" sz="1100" dirty="0">
                <a:solidFill>
                  <a:srgbClr val="6E6259"/>
                </a:solidFill>
                <a:latin typeface="Arial" panose="020B0604020202020204" pitchFamily="34" charset="0"/>
                <a:cs typeface="Arial" panose="020B0604020202020204" pitchFamily="34" charset="0"/>
              </a:rPr>
              <a:t>FinScope Consumer Survey Zimbabwe 2014</a:t>
            </a:r>
          </a:p>
        </p:txBody>
      </p:sp>
      <p:sp>
        <p:nvSpPr>
          <p:cNvPr id="4" name="Rectangle 3"/>
          <p:cNvSpPr/>
          <p:nvPr/>
        </p:nvSpPr>
        <p:spPr>
          <a:xfrm rot="16200000">
            <a:off x="-480804" y="3245398"/>
            <a:ext cx="1616147" cy="261610"/>
          </a:xfrm>
          <a:prstGeom prst="rect">
            <a:avLst/>
          </a:prstGeom>
        </p:spPr>
        <p:txBody>
          <a:bodyPr wrap="none">
            <a:spAutoFit/>
          </a:bodyPr>
          <a:lstStyle/>
          <a:p>
            <a:pPr algn="ctr">
              <a:defRPr sz="1100" b="1" i="0" u="none" strike="noStrike" kern="1200" baseline="0">
                <a:solidFill>
                  <a:srgbClr val="7A6F6B"/>
                </a:solidFill>
                <a:latin typeface="Arial" panose="020B0604020202020204" pitchFamily="34" charset="0"/>
                <a:ea typeface="+mn-ea"/>
                <a:cs typeface="Arial" panose="020B0604020202020204" pitchFamily="34" charset="0"/>
              </a:defRPr>
            </a:pPr>
            <a:r>
              <a:rPr lang="en-ZA" dirty="0"/>
              <a:t>% of adult population</a:t>
            </a:r>
          </a:p>
        </p:txBody>
      </p:sp>
      <p:sp>
        <p:nvSpPr>
          <p:cNvPr id="5" name="TextBox 4"/>
          <p:cNvSpPr txBox="1"/>
          <p:nvPr/>
        </p:nvSpPr>
        <p:spPr>
          <a:xfrm>
            <a:off x="1885811" y="5003605"/>
            <a:ext cx="1460500" cy="276999"/>
          </a:xfrm>
          <a:prstGeom prst="rect">
            <a:avLst/>
          </a:prstGeom>
          <a:solidFill>
            <a:schemeClr val="bg1">
              <a:lumMod val="95000"/>
            </a:schemeClr>
          </a:solidFill>
        </p:spPr>
        <p:txBody>
          <a:bodyPr wrap="square" rtlCol="0">
            <a:spAutoFit/>
          </a:bodyPr>
          <a:lstStyle/>
          <a:p>
            <a:r>
              <a:rPr lang="en-ZA" sz="1200" b="1" dirty="0">
                <a:latin typeface="Arial" panose="020B0604020202020204" pitchFamily="34" charset="0"/>
                <a:cs typeface="Arial" panose="020B0604020202020204" pitchFamily="34" charset="0"/>
              </a:rPr>
              <a:t>Transfer of value</a:t>
            </a:r>
          </a:p>
        </p:txBody>
      </p:sp>
      <p:sp>
        <p:nvSpPr>
          <p:cNvPr id="11" name="TextBox 10"/>
          <p:cNvSpPr txBox="1"/>
          <p:nvPr/>
        </p:nvSpPr>
        <p:spPr>
          <a:xfrm>
            <a:off x="7190747" y="4981453"/>
            <a:ext cx="1460500" cy="276999"/>
          </a:xfrm>
          <a:prstGeom prst="rect">
            <a:avLst/>
          </a:prstGeom>
          <a:solidFill>
            <a:schemeClr val="bg1">
              <a:lumMod val="95000"/>
            </a:schemeClr>
          </a:solidFill>
        </p:spPr>
        <p:txBody>
          <a:bodyPr wrap="square" rtlCol="0">
            <a:spAutoFit/>
          </a:bodyPr>
          <a:lstStyle/>
          <a:p>
            <a:pPr algn="ctr"/>
            <a:r>
              <a:rPr lang="en-ZA" sz="1200" b="1" dirty="0">
                <a:latin typeface="Arial" panose="020B0604020202020204" pitchFamily="34" charset="0"/>
                <a:cs typeface="Arial" panose="020B0604020202020204" pitchFamily="34" charset="0"/>
              </a:rPr>
              <a:t>Meeting goals</a:t>
            </a:r>
          </a:p>
        </p:txBody>
      </p:sp>
    </p:spTree>
    <p:extLst>
      <p:ext uri="{BB962C8B-B14F-4D97-AF65-F5344CB8AC3E}">
        <p14:creationId xmlns:p14="http://schemas.microsoft.com/office/powerpoint/2010/main" val="408609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Understanding usage</a:t>
            </a:r>
          </a:p>
        </p:txBody>
      </p:sp>
      <p:sp>
        <p:nvSpPr>
          <p:cNvPr id="5" name="Rounded Rectangle 4"/>
          <p:cNvSpPr/>
          <p:nvPr/>
        </p:nvSpPr>
        <p:spPr>
          <a:xfrm>
            <a:off x="124918" y="2618655"/>
            <a:ext cx="877481" cy="75356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Use case</a:t>
            </a:r>
          </a:p>
        </p:txBody>
      </p:sp>
      <p:sp>
        <p:nvSpPr>
          <p:cNvPr id="6" name="Rounded Rectangle 5"/>
          <p:cNvSpPr/>
          <p:nvPr/>
        </p:nvSpPr>
        <p:spPr>
          <a:xfrm>
            <a:off x="1386925" y="2615563"/>
            <a:ext cx="877481" cy="75356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Uptake</a:t>
            </a:r>
          </a:p>
        </p:txBody>
      </p:sp>
      <p:sp>
        <p:nvSpPr>
          <p:cNvPr id="7" name="Rounded Rectangle 6"/>
          <p:cNvSpPr/>
          <p:nvPr/>
        </p:nvSpPr>
        <p:spPr>
          <a:xfrm>
            <a:off x="2648933" y="2611522"/>
            <a:ext cx="877481" cy="753560"/>
          </a:xfrm>
          <a:prstGeom prst="roundRect">
            <a:avLst/>
          </a:prstGeom>
          <a:solidFill>
            <a:srgbClr val="62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First use/ trial</a:t>
            </a:r>
          </a:p>
        </p:txBody>
      </p:sp>
      <p:sp>
        <p:nvSpPr>
          <p:cNvPr id="8" name="Rounded Rectangle 7"/>
          <p:cNvSpPr/>
          <p:nvPr/>
        </p:nvSpPr>
        <p:spPr>
          <a:xfrm>
            <a:off x="6725595" y="2611663"/>
            <a:ext cx="1070219" cy="753290"/>
          </a:xfrm>
          <a:prstGeom prst="roundRect">
            <a:avLst/>
          </a:prstGeom>
          <a:solidFill>
            <a:srgbClr val="62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Sustained use</a:t>
            </a:r>
          </a:p>
        </p:txBody>
      </p:sp>
      <p:cxnSp>
        <p:nvCxnSpPr>
          <p:cNvPr id="10" name="Straight Arrow Connector 9"/>
          <p:cNvCxnSpPr>
            <a:stCxn id="6" idx="3"/>
            <a:endCxn id="7" idx="1"/>
          </p:cNvCxnSpPr>
          <p:nvPr/>
        </p:nvCxnSpPr>
        <p:spPr>
          <a:xfrm flipV="1">
            <a:off x="2264406" y="2988302"/>
            <a:ext cx="384527" cy="4042"/>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725877" y="1323945"/>
            <a:ext cx="1069937" cy="75329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Switch to an alternative</a:t>
            </a:r>
          </a:p>
        </p:txBody>
      </p:sp>
      <p:sp>
        <p:nvSpPr>
          <p:cNvPr id="12" name="TextBox 11"/>
          <p:cNvSpPr txBox="1"/>
          <p:nvPr/>
        </p:nvSpPr>
        <p:spPr>
          <a:xfrm>
            <a:off x="7722722" y="1334062"/>
            <a:ext cx="1382401"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ysClr val="windowText" lastClr="000000"/>
                </a:solidFill>
                <a:effectLst/>
                <a:uLnTx/>
                <a:uFillTx/>
              </a:rPr>
              <a:t>Switch to alternative device or revert to prior default (e.g. cash)</a:t>
            </a:r>
          </a:p>
        </p:txBody>
      </p:sp>
      <p:sp>
        <p:nvSpPr>
          <p:cNvPr id="13" name="TextBox 12"/>
          <p:cNvSpPr txBox="1"/>
          <p:nvPr/>
        </p:nvSpPr>
        <p:spPr>
          <a:xfrm rot="20242056">
            <a:off x="3991599" y="1953011"/>
            <a:ext cx="2761713" cy="27193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67" b="0" i="0" u="none" strike="noStrike" kern="0" cap="none" spc="0" normalizeH="0" baseline="0" noProof="0" dirty="0">
                <a:ln>
                  <a:noFill/>
                </a:ln>
                <a:solidFill>
                  <a:sysClr val="windowText" lastClr="000000"/>
                </a:solidFill>
                <a:effectLst/>
                <a:uLnTx/>
                <a:uFillTx/>
              </a:rPr>
              <a:t>Negative (perceived) relative value</a:t>
            </a:r>
          </a:p>
        </p:txBody>
      </p:sp>
      <p:sp>
        <p:nvSpPr>
          <p:cNvPr id="14" name="TextBox 13"/>
          <p:cNvSpPr txBox="1"/>
          <p:nvPr/>
        </p:nvSpPr>
        <p:spPr>
          <a:xfrm>
            <a:off x="7743875" y="2792655"/>
            <a:ext cx="135132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ysClr val="windowText" lastClr="000000"/>
                </a:solidFill>
                <a:effectLst/>
                <a:uLnTx/>
                <a:uFillTx/>
              </a:rPr>
              <a:t>Ongoing use of the device over time</a:t>
            </a:r>
          </a:p>
        </p:txBody>
      </p:sp>
      <p:cxnSp>
        <p:nvCxnSpPr>
          <p:cNvPr id="15" name="Straight Arrow Connector 14"/>
          <p:cNvCxnSpPr>
            <a:stCxn id="7" idx="3"/>
            <a:endCxn id="8" idx="1"/>
          </p:cNvCxnSpPr>
          <p:nvPr/>
        </p:nvCxnSpPr>
        <p:spPr>
          <a:xfrm>
            <a:off x="3526414" y="2988302"/>
            <a:ext cx="3199181" cy="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11" idx="1"/>
          </p:cNvCxnSpPr>
          <p:nvPr/>
        </p:nvCxnSpPr>
        <p:spPr>
          <a:xfrm flipV="1">
            <a:off x="3526414" y="1700590"/>
            <a:ext cx="3199463" cy="12877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15350" y="1541467"/>
            <a:ext cx="0" cy="339830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687204" y="1541467"/>
            <a:ext cx="0" cy="339830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5" idx="3"/>
            <a:endCxn id="6" idx="1"/>
          </p:cNvCxnSpPr>
          <p:nvPr/>
        </p:nvCxnSpPr>
        <p:spPr>
          <a:xfrm flipV="1">
            <a:off x="1002398" y="2992343"/>
            <a:ext cx="384527" cy="3092"/>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365018">
            <a:off x="4136398" y="3270868"/>
            <a:ext cx="1445860" cy="27193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67" b="0" i="0" u="none" strike="noStrike" kern="0" cap="none" spc="0" normalizeH="0" baseline="0" noProof="0" dirty="0">
                <a:ln>
                  <a:noFill/>
                </a:ln>
                <a:solidFill>
                  <a:sysClr val="windowText" lastClr="000000"/>
                </a:solidFill>
                <a:effectLst/>
                <a:uLnTx/>
                <a:uFillTx/>
              </a:rPr>
              <a:t>Use case falls away</a:t>
            </a:r>
          </a:p>
        </p:txBody>
      </p:sp>
      <p:cxnSp>
        <p:nvCxnSpPr>
          <p:cNvPr id="21" name="Straight Arrow Connector 20"/>
          <p:cNvCxnSpPr>
            <a:stCxn id="8" idx="0"/>
            <a:endCxn id="11" idx="2"/>
          </p:cNvCxnSpPr>
          <p:nvPr/>
        </p:nvCxnSpPr>
        <p:spPr>
          <a:xfrm flipV="1">
            <a:off x="7260705" y="2077235"/>
            <a:ext cx="141" cy="53442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82872" y="2169834"/>
            <a:ext cx="204850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ysClr val="windowText" lastClr="000000"/>
                </a:solidFill>
                <a:effectLst/>
                <a:uLnTx/>
                <a:uFillTx/>
              </a:rPr>
              <a:t>After some time, value breaks down, prompting a switch</a:t>
            </a:r>
          </a:p>
        </p:txBody>
      </p:sp>
      <p:sp>
        <p:nvSpPr>
          <p:cNvPr id="23" name="TextBox 22"/>
          <p:cNvSpPr txBox="1"/>
          <p:nvPr/>
        </p:nvSpPr>
        <p:spPr>
          <a:xfrm>
            <a:off x="7795814" y="4062559"/>
            <a:ext cx="200483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ysClr val="windowText" lastClr="000000"/>
                </a:solidFill>
                <a:effectLst/>
                <a:uLnTx/>
                <a:uFillTx/>
              </a:rPr>
              <a:t>After some time, use case falls away or client does not meet need, and usage ceases</a:t>
            </a:r>
          </a:p>
        </p:txBody>
      </p:sp>
      <p:cxnSp>
        <p:nvCxnSpPr>
          <p:cNvPr id="24" name="Straight Arrow Connector 23"/>
          <p:cNvCxnSpPr>
            <a:stCxn id="7" idx="3"/>
            <a:endCxn id="25" idx="1"/>
          </p:cNvCxnSpPr>
          <p:nvPr/>
        </p:nvCxnSpPr>
        <p:spPr>
          <a:xfrm>
            <a:off x="3526414" y="2988302"/>
            <a:ext cx="3199181" cy="13001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6725595" y="3911791"/>
            <a:ext cx="1070219" cy="75329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Unmet</a:t>
            </a:r>
            <a:r>
              <a:rPr kumimoji="0" lang="en-ZA" sz="1167" b="1" i="0" u="none" strike="noStrike" kern="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 need or use case falls away</a:t>
            </a:r>
            <a:endPar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cxnSp>
        <p:nvCxnSpPr>
          <p:cNvPr id="26" name="Straight Arrow Connector 25"/>
          <p:cNvCxnSpPr>
            <a:stCxn id="8" idx="2"/>
            <a:endCxn id="25" idx="0"/>
          </p:cNvCxnSpPr>
          <p:nvPr/>
        </p:nvCxnSpPr>
        <p:spPr>
          <a:xfrm>
            <a:off x="7260705" y="3364953"/>
            <a:ext cx="0" cy="54683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63358" y="2744349"/>
            <a:ext cx="2299563" cy="27193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67" b="0" i="0" u="none" strike="noStrike" kern="0" cap="none" spc="0" normalizeH="0" baseline="0" noProof="0" dirty="0">
                <a:ln>
                  <a:noFill/>
                </a:ln>
                <a:solidFill>
                  <a:sysClr val="windowText" lastClr="000000"/>
                </a:solidFill>
                <a:effectLst/>
                <a:uLnTx/>
                <a:uFillTx/>
              </a:rPr>
              <a:t>Positive (perceived) relative value</a:t>
            </a:r>
          </a:p>
        </p:txBody>
      </p:sp>
      <p:sp>
        <p:nvSpPr>
          <p:cNvPr id="28" name="TextBox 27"/>
          <p:cNvSpPr txBox="1"/>
          <p:nvPr/>
        </p:nvSpPr>
        <p:spPr>
          <a:xfrm>
            <a:off x="704406" y="3394786"/>
            <a:ext cx="255039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ysClr val="windowText" lastClr="000000"/>
                </a:solidFill>
                <a:effectLst/>
                <a:uLnTx/>
                <a:uFillTx/>
              </a:rPr>
              <a:t>For some devices, one-step progression: uptake and first use happen together</a:t>
            </a:r>
          </a:p>
        </p:txBody>
      </p:sp>
      <p:sp>
        <p:nvSpPr>
          <p:cNvPr id="29" name="TextBox 28"/>
          <p:cNvSpPr txBox="1"/>
          <p:nvPr/>
        </p:nvSpPr>
        <p:spPr>
          <a:xfrm>
            <a:off x="808738" y="2160861"/>
            <a:ext cx="23404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ysClr val="windowText" lastClr="000000"/>
                </a:solidFill>
                <a:effectLst/>
                <a:uLnTx/>
                <a:uFillTx/>
              </a:rPr>
              <a:t>For some devices: two-step progression: uptake as interim step</a:t>
            </a:r>
          </a:p>
        </p:txBody>
      </p:sp>
      <p:grpSp>
        <p:nvGrpSpPr>
          <p:cNvPr id="30" name="Group 29"/>
          <p:cNvGrpSpPr/>
          <p:nvPr/>
        </p:nvGrpSpPr>
        <p:grpSpPr>
          <a:xfrm>
            <a:off x="741461" y="4074383"/>
            <a:ext cx="2733685" cy="354531"/>
            <a:chOff x="410068" y="3680945"/>
            <a:chExt cx="3280422" cy="450688"/>
          </a:xfrm>
        </p:grpSpPr>
        <p:sp>
          <p:nvSpPr>
            <p:cNvPr id="31" name="Striped Right Arrow 30"/>
            <p:cNvSpPr/>
            <p:nvPr/>
          </p:nvSpPr>
          <p:spPr>
            <a:xfrm>
              <a:off x="410068" y="3680945"/>
              <a:ext cx="3280422" cy="450688"/>
            </a:xfrm>
            <a:prstGeom prst="striped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ysClr val="windowText" lastClr="000000"/>
                </a:solidFill>
                <a:effectLst/>
                <a:uLnTx/>
                <a:uFillTx/>
              </a:endParaRPr>
            </a:p>
          </p:txBody>
        </p:sp>
        <p:sp>
          <p:nvSpPr>
            <p:cNvPr id="32" name="TextBox 31"/>
            <p:cNvSpPr txBox="1"/>
            <p:nvPr/>
          </p:nvSpPr>
          <p:spPr>
            <a:xfrm>
              <a:off x="790628" y="3747384"/>
              <a:ext cx="2249349" cy="34568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rPr>
                <a:t>Uptake or first use drivers</a:t>
              </a:r>
            </a:p>
          </p:txBody>
        </p:sp>
      </p:grpSp>
      <p:grpSp>
        <p:nvGrpSpPr>
          <p:cNvPr id="33" name="Group 32"/>
          <p:cNvGrpSpPr/>
          <p:nvPr/>
        </p:nvGrpSpPr>
        <p:grpSpPr>
          <a:xfrm>
            <a:off x="3526412" y="4785202"/>
            <a:ext cx="3131240" cy="354531"/>
            <a:chOff x="3752010" y="4810656"/>
            <a:chExt cx="3757488" cy="450688"/>
          </a:xfrm>
        </p:grpSpPr>
        <p:sp>
          <p:nvSpPr>
            <p:cNvPr id="34" name="Striped Right Arrow 33"/>
            <p:cNvSpPr/>
            <p:nvPr/>
          </p:nvSpPr>
          <p:spPr>
            <a:xfrm>
              <a:off x="3752010" y="4810656"/>
              <a:ext cx="3757488" cy="450688"/>
            </a:xfrm>
            <a:prstGeom prst="striped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ysClr val="windowText" lastClr="000000"/>
                </a:solidFill>
                <a:effectLst/>
                <a:uLnTx/>
                <a:uFillTx/>
              </a:endParaRPr>
            </a:p>
          </p:txBody>
        </p:sp>
        <p:sp>
          <p:nvSpPr>
            <p:cNvPr id="35" name="TextBox 34"/>
            <p:cNvSpPr txBox="1"/>
            <p:nvPr/>
          </p:nvSpPr>
          <p:spPr>
            <a:xfrm>
              <a:off x="4917852" y="4879565"/>
              <a:ext cx="1507337" cy="34568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rPr>
                <a:t>Usage drivers</a:t>
              </a:r>
            </a:p>
          </p:txBody>
        </p:sp>
      </p:grpSp>
    </p:spTree>
    <p:extLst>
      <p:ext uri="{BB962C8B-B14F-4D97-AF65-F5344CB8AC3E}">
        <p14:creationId xmlns:p14="http://schemas.microsoft.com/office/powerpoint/2010/main" val="395736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5953322" y="2091810"/>
            <a:ext cx="2362324" cy="3191001"/>
            <a:chOff x="7703975" y="3028799"/>
            <a:chExt cx="2834789" cy="3829201"/>
          </a:xfrm>
          <a:solidFill>
            <a:schemeClr val="tx1">
              <a:lumMod val="20000"/>
              <a:lumOff val="80000"/>
            </a:schemeClr>
          </a:solidFill>
        </p:grpSpPr>
        <p:sp>
          <p:nvSpPr>
            <p:cNvPr id="77" name="Parallelogram 76"/>
            <p:cNvSpPr/>
            <p:nvPr/>
          </p:nvSpPr>
          <p:spPr>
            <a:xfrm rot="13574000">
              <a:off x="9184011" y="5503247"/>
              <a:ext cx="1434785" cy="1274721"/>
            </a:xfrm>
            <a:prstGeom prst="parallelogram">
              <a:avLst>
                <a:gd name="adj" fmla="val 95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2" name="Trapezoid 91"/>
            <p:cNvSpPr/>
            <p:nvPr/>
          </p:nvSpPr>
          <p:spPr>
            <a:xfrm rot="19277024" flipH="1">
              <a:off x="9411643" y="3028799"/>
              <a:ext cx="229990" cy="3487731"/>
            </a:xfrm>
            <a:prstGeom prst="trapezoid">
              <a:avLst>
                <a:gd name="adj" fmla="val 291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3" name="Parallelogram 92"/>
            <p:cNvSpPr/>
            <p:nvPr/>
          </p:nvSpPr>
          <p:spPr>
            <a:xfrm rot="13574000">
              <a:off x="7818450" y="3138702"/>
              <a:ext cx="597811" cy="532189"/>
            </a:xfrm>
            <a:prstGeom prst="parallelogram">
              <a:avLst>
                <a:gd name="adj" fmla="val 95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5" name="Right Triangle 94"/>
            <p:cNvSpPr/>
            <p:nvPr/>
          </p:nvSpPr>
          <p:spPr>
            <a:xfrm rot="1305873">
              <a:off x="7703975" y="3347067"/>
              <a:ext cx="300699" cy="1270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 name="Title 1"/>
          <p:cNvSpPr>
            <a:spLocks noGrp="1"/>
          </p:cNvSpPr>
          <p:nvPr>
            <p:ph type="title"/>
          </p:nvPr>
        </p:nvSpPr>
        <p:spPr>
          <a:xfrm>
            <a:off x="532173" y="262307"/>
            <a:ext cx="8049436" cy="784467"/>
          </a:xfrm>
        </p:spPr>
        <p:txBody>
          <a:bodyPr/>
          <a:lstStyle/>
          <a:p>
            <a:r>
              <a:rPr lang="en-ZA" dirty="0"/>
              <a:t>Unpacking the usage </a:t>
            </a:r>
            <a:r>
              <a:rPr lang="en-ZA" dirty="0" smtClean="0"/>
              <a:t>journey - 1</a:t>
            </a:r>
            <a:endParaRPr lang="en-ZA" dirty="0"/>
          </a:p>
        </p:txBody>
      </p:sp>
      <p:sp>
        <p:nvSpPr>
          <p:cNvPr id="36" name="Trapezoid 35"/>
          <p:cNvSpPr/>
          <p:nvPr/>
        </p:nvSpPr>
        <p:spPr>
          <a:xfrm>
            <a:off x="2298035" y="4132381"/>
            <a:ext cx="4933462" cy="846756"/>
          </a:xfrm>
          <a:prstGeom prst="trapezoid">
            <a:avLst>
              <a:gd name="adj" fmla="val 52710"/>
            </a:avLst>
          </a:prstGeom>
          <a:solidFill>
            <a:schemeClr val="bg1">
              <a:lumMod val="5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0000" tIns="150000" rIns="210000" bIns="180000" numCol="1" spcCol="0" rtlCol="0" fromWordArt="0" anchor="ctr" anchorCtr="0" forceAA="0" compatLnSpc="1">
            <a:noAutofit/>
            <a:scene3d>
              <a:camera prst="perspectiveAbove" fov="3600000">
                <a:rot lat="19800000" lon="0" rev="0"/>
              </a:camera>
              <a:lightRig rig="threePt" dir="t"/>
            </a:scene3d>
          </a:bodyPr>
          <a:lstStyle/>
          <a:p>
            <a:pPr algn="ctr"/>
            <a:r>
              <a:rPr lang="en-ZA" sz="3333" b="1" dirty="0">
                <a:latin typeface="Arial" panose="020B0604020202020204" pitchFamily="34" charset="0"/>
                <a:cs typeface="Arial" panose="020B0604020202020204" pitchFamily="34" charset="0"/>
              </a:rPr>
              <a:t>Use case</a:t>
            </a:r>
          </a:p>
        </p:txBody>
      </p:sp>
      <p:sp>
        <p:nvSpPr>
          <p:cNvPr id="45" name="Trapezoid 44"/>
          <p:cNvSpPr/>
          <p:nvPr/>
        </p:nvSpPr>
        <p:spPr>
          <a:xfrm>
            <a:off x="4013074" y="1388660"/>
            <a:ext cx="1559118" cy="360033"/>
          </a:xfrm>
          <a:prstGeom prst="trapezoid">
            <a:avLst>
              <a:gd name="adj" fmla="val 52710"/>
            </a:avLst>
          </a:prstGeom>
          <a:solidFill>
            <a:srgbClr val="62B9B8">
              <a:alpha val="1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60000" numCol="1" spcCol="0" rtlCol="0" fromWordArt="0" anchor="ctr" anchorCtr="1" forceAA="0" compatLnSpc="1">
            <a:noAutofit/>
            <a:scene3d>
              <a:camera prst="perspectiveAbove" fov="3600000">
                <a:rot lat="19800000" lon="0" rev="0"/>
              </a:camera>
              <a:lightRig rig="threePt" dir="t"/>
            </a:scene3d>
          </a:bodyPr>
          <a:lstStyle/>
          <a:p>
            <a:pPr algn="ctr"/>
            <a:r>
              <a:rPr lang="en-ZA" sz="1000" b="1" dirty="0">
                <a:solidFill>
                  <a:schemeClr val="accent5">
                    <a:lumMod val="25000"/>
                  </a:schemeClr>
                </a:solidFill>
                <a:latin typeface="Arial" panose="020B0604020202020204" pitchFamily="34" charset="0"/>
                <a:cs typeface="Arial" panose="020B0604020202020204" pitchFamily="34" charset="0"/>
              </a:rPr>
              <a:t>Sustained use</a:t>
            </a:r>
          </a:p>
        </p:txBody>
      </p:sp>
      <p:grpSp>
        <p:nvGrpSpPr>
          <p:cNvPr id="107" name="Group 106"/>
          <p:cNvGrpSpPr/>
          <p:nvPr/>
        </p:nvGrpSpPr>
        <p:grpSpPr>
          <a:xfrm>
            <a:off x="4578775" y="3437447"/>
            <a:ext cx="382366" cy="686152"/>
            <a:chOff x="6054518" y="4643563"/>
            <a:chExt cx="458839" cy="823382"/>
          </a:xfrm>
          <a:solidFill>
            <a:schemeClr val="tx1">
              <a:lumMod val="20000"/>
              <a:lumOff val="80000"/>
            </a:schemeClr>
          </a:solidFill>
        </p:grpSpPr>
        <p:sp>
          <p:nvSpPr>
            <p:cNvPr id="44" name="Trapezoid 43"/>
            <p:cNvSpPr/>
            <p:nvPr/>
          </p:nvSpPr>
          <p:spPr>
            <a:xfrm>
              <a:off x="6193041" y="4863738"/>
              <a:ext cx="199963" cy="603207"/>
            </a:xfrm>
            <a:prstGeom prst="trapezoid">
              <a:avLst>
                <a:gd name="adj" fmla="val 102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6" name="Isosceles Triangle 55"/>
            <p:cNvSpPr/>
            <p:nvPr/>
          </p:nvSpPr>
          <p:spPr>
            <a:xfrm>
              <a:off x="6054518" y="4643563"/>
              <a:ext cx="458839" cy="268164"/>
            </a:xfrm>
            <a:prstGeom prst="triangle">
              <a:avLst>
                <a:gd name="adj" fmla="val 519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59" name="Group 58"/>
          <p:cNvGrpSpPr/>
          <p:nvPr/>
        </p:nvGrpSpPr>
        <p:grpSpPr>
          <a:xfrm>
            <a:off x="4662890" y="2508155"/>
            <a:ext cx="240775" cy="411563"/>
            <a:chOff x="6089344" y="5520042"/>
            <a:chExt cx="471875" cy="644299"/>
          </a:xfrm>
          <a:solidFill>
            <a:schemeClr val="tx1">
              <a:lumMod val="20000"/>
              <a:lumOff val="80000"/>
            </a:schemeClr>
          </a:solidFill>
        </p:grpSpPr>
        <p:sp>
          <p:nvSpPr>
            <p:cNvPr id="60" name="Trapezoid 59"/>
            <p:cNvSpPr/>
            <p:nvPr/>
          </p:nvSpPr>
          <p:spPr>
            <a:xfrm>
              <a:off x="6225537" y="5687603"/>
              <a:ext cx="222738" cy="476738"/>
            </a:xfrm>
            <a:prstGeom prst="trapezoid">
              <a:avLst>
                <a:gd name="adj" fmla="val 11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1" name="Isosceles Triangle 60"/>
            <p:cNvSpPr/>
            <p:nvPr/>
          </p:nvSpPr>
          <p:spPr>
            <a:xfrm>
              <a:off x="6089344" y="5520042"/>
              <a:ext cx="471875" cy="205330"/>
            </a:xfrm>
            <a:prstGeom prst="triangle">
              <a:avLst>
                <a:gd name="adj" fmla="val 519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74" name="Trapezoid 73"/>
          <p:cNvSpPr/>
          <p:nvPr/>
        </p:nvSpPr>
        <p:spPr>
          <a:xfrm>
            <a:off x="3607926" y="2107568"/>
            <a:ext cx="2347674" cy="408012"/>
          </a:xfrm>
          <a:prstGeom prst="trapezoid">
            <a:avLst>
              <a:gd name="adj" fmla="val 52710"/>
            </a:avLst>
          </a:prstGeom>
          <a:solidFill>
            <a:srgbClr val="62B9B8">
              <a:alpha val="1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0000" tIns="150000" rIns="210000" bIns="180000" numCol="1" spcCol="0" rtlCol="0" fromWordArt="0" anchor="ctr" anchorCtr="0" forceAA="0" compatLnSpc="1">
            <a:noAutofit/>
            <a:scene3d>
              <a:camera prst="perspectiveAbove" fov="3600000">
                <a:rot lat="19800000" lon="0" rev="0"/>
              </a:camera>
              <a:lightRig rig="threePt" dir="t"/>
            </a:scene3d>
          </a:bodyPr>
          <a:lstStyle/>
          <a:p>
            <a:pPr algn="ctr"/>
            <a:r>
              <a:rPr lang="en-ZA" sz="1667" b="1" dirty="0">
                <a:solidFill>
                  <a:schemeClr val="accent5">
                    <a:lumMod val="25000"/>
                  </a:schemeClr>
                </a:solidFill>
                <a:latin typeface="Arial" panose="020B0604020202020204" pitchFamily="34" charset="0"/>
                <a:cs typeface="Arial" panose="020B0604020202020204" pitchFamily="34" charset="0"/>
              </a:rPr>
              <a:t>First use/trial</a:t>
            </a:r>
          </a:p>
        </p:txBody>
      </p:sp>
      <p:grpSp>
        <p:nvGrpSpPr>
          <p:cNvPr id="108" name="Group 107"/>
          <p:cNvGrpSpPr/>
          <p:nvPr/>
        </p:nvGrpSpPr>
        <p:grpSpPr>
          <a:xfrm>
            <a:off x="4719682" y="1757163"/>
            <a:ext cx="149058" cy="350405"/>
            <a:chOff x="6223607" y="2627223"/>
            <a:chExt cx="178869" cy="420486"/>
          </a:xfrm>
          <a:solidFill>
            <a:schemeClr val="tx1">
              <a:lumMod val="20000"/>
              <a:lumOff val="80000"/>
            </a:schemeClr>
          </a:solidFill>
        </p:grpSpPr>
        <p:sp>
          <p:nvSpPr>
            <p:cNvPr id="96" name="Trapezoid 95"/>
            <p:cNvSpPr/>
            <p:nvPr/>
          </p:nvSpPr>
          <p:spPr>
            <a:xfrm flipH="1">
              <a:off x="6271379" y="2663193"/>
              <a:ext cx="83922" cy="384516"/>
            </a:xfrm>
            <a:prstGeom prst="trapezoid">
              <a:avLst>
                <a:gd name="adj" fmla="val 196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7" name="Isosceles Triangle 96"/>
            <p:cNvSpPr/>
            <p:nvPr/>
          </p:nvSpPr>
          <p:spPr>
            <a:xfrm>
              <a:off x="6223607" y="2627223"/>
              <a:ext cx="178869" cy="74030"/>
            </a:xfrm>
            <a:prstGeom prst="triangle">
              <a:avLst>
                <a:gd name="adj" fmla="val 519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12" name="Group 111"/>
          <p:cNvGrpSpPr/>
          <p:nvPr/>
        </p:nvGrpSpPr>
        <p:grpSpPr>
          <a:xfrm>
            <a:off x="2701961" y="1357823"/>
            <a:ext cx="1247613" cy="436948"/>
            <a:chOff x="3802342" y="2148010"/>
            <a:chExt cx="1497136" cy="524336"/>
          </a:xfrm>
        </p:grpSpPr>
        <p:sp>
          <p:nvSpPr>
            <p:cNvPr id="76" name="Parallelogram 75"/>
            <p:cNvSpPr/>
            <p:nvPr/>
          </p:nvSpPr>
          <p:spPr>
            <a:xfrm rot="10800000">
              <a:off x="3802342" y="2148010"/>
              <a:ext cx="1497136" cy="465882"/>
            </a:xfrm>
            <a:prstGeom prst="parallelogram">
              <a:avLst>
                <a:gd name="adj" fmla="val 87074"/>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8" name="TextBox 97"/>
            <p:cNvSpPr txBox="1"/>
            <p:nvPr/>
          </p:nvSpPr>
          <p:spPr>
            <a:xfrm rot="21399819">
              <a:off x="4099119" y="2192215"/>
              <a:ext cx="928035" cy="480131"/>
            </a:xfrm>
            <a:prstGeom prst="rect">
              <a:avLst/>
            </a:prstGeom>
            <a:noFill/>
            <a:scene3d>
              <a:camera prst="perspectiveRelaxedModerately">
                <a:rot lat="600000" lon="19800000" rev="21000000"/>
              </a:camera>
              <a:lightRig rig="threePt" dir="t"/>
            </a:scene3d>
          </p:spPr>
          <p:txBody>
            <a:bodyPr wrap="square" rtlCol="0">
              <a:spAutoFit/>
              <a:scene3d>
                <a:camera prst="perspectiveRelaxedModerately"/>
                <a:lightRig rig="threePt" dir="t"/>
              </a:scene3d>
              <a:sp3d>
                <a:bevelT w="0" h="0"/>
              </a:sp3d>
            </a:bodyPr>
            <a:lstStyle/>
            <a:p>
              <a:r>
                <a:rPr lang="en-ZA" sz="1000" b="1" dirty="0" smtClean="0">
                  <a:solidFill>
                    <a:schemeClr val="accent5">
                      <a:lumMod val="25000"/>
                    </a:schemeClr>
                  </a:solidFill>
                  <a:latin typeface="Arial" panose="020B0604020202020204" pitchFamily="34" charset="0"/>
                  <a:cs typeface="Arial" panose="020B0604020202020204" pitchFamily="34" charset="0"/>
                </a:rPr>
                <a:t>Switch</a:t>
              </a:r>
            </a:p>
            <a:p>
              <a:endParaRPr lang="en-ZA" sz="1000" b="1" dirty="0">
                <a:solidFill>
                  <a:schemeClr val="bg1"/>
                </a:solidFill>
                <a:latin typeface="Arial" panose="020B0604020202020204" pitchFamily="34" charset="0"/>
                <a:cs typeface="Arial" panose="020B0604020202020204" pitchFamily="34" charset="0"/>
              </a:endParaRPr>
            </a:p>
          </p:txBody>
        </p:sp>
      </p:grpSp>
      <p:grpSp>
        <p:nvGrpSpPr>
          <p:cNvPr id="111" name="Group 110"/>
          <p:cNvGrpSpPr/>
          <p:nvPr/>
        </p:nvGrpSpPr>
        <p:grpSpPr>
          <a:xfrm>
            <a:off x="5987692" y="1044012"/>
            <a:ext cx="789861" cy="1066518"/>
            <a:chOff x="7745219" y="1771441"/>
            <a:chExt cx="947833" cy="1279821"/>
          </a:xfrm>
        </p:grpSpPr>
        <p:sp>
          <p:nvSpPr>
            <p:cNvPr id="75" name="Parallelogram 74"/>
            <p:cNvSpPr/>
            <p:nvPr/>
          </p:nvSpPr>
          <p:spPr>
            <a:xfrm rot="13820346">
              <a:off x="7499217" y="2017443"/>
              <a:ext cx="1279821" cy="787817"/>
            </a:xfrm>
            <a:prstGeom prst="parallelogram">
              <a:avLst>
                <a:gd name="adj" fmla="val 88460"/>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9" name="TextBox 98"/>
            <p:cNvSpPr txBox="1"/>
            <p:nvPr/>
          </p:nvSpPr>
          <p:spPr>
            <a:xfrm>
              <a:off x="7765017" y="2236237"/>
              <a:ext cx="928035" cy="295465"/>
            </a:xfrm>
            <a:prstGeom prst="rect">
              <a:avLst/>
            </a:prstGeom>
            <a:noFill/>
          </p:spPr>
          <p:txBody>
            <a:bodyPr wrap="square" rtlCol="0">
              <a:spAutoFit/>
              <a:scene3d>
                <a:camera prst="isometricOffAxis1Top">
                  <a:rot lat="19200000" lon="19800000" rev="1200000"/>
                </a:camera>
                <a:lightRig rig="threePt" dir="t"/>
              </a:scene3d>
            </a:bodyPr>
            <a:lstStyle/>
            <a:p>
              <a:r>
                <a:rPr lang="en-ZA" sz="1000" b="1" dirty="0">
                  <a:solidFill>
                    <a:schemeClr val="accent5">
                      <a:lumMod val="25000"/>
                    </a:schemeClr>
                  </a:solidFill>
                  <a:latin typeface="Arial" panose="020B0604020202020204" pitchFamily="34" charset="0"/>
                  <a:cs typeface="Arial" panose="020B0604020202020204" pitchFamily="34" charset="0"/>
                </a:rPr>
                <a:t>No use</a:t>
              </a:r>
            </a:p>
          </p:txBody>
        </p:sp>
      </p:grpSp>
      <p:grpSp>
        <p:nvGrpSpPr>
          <p:cNvPr id="109" name="Group 108"/>
          <p:cNvGrpSpPr/>
          <p:nvPr/>
        </p:nvGrpSpPr>
        <p:grpSpPr>
          <a:xfrm>
            <a:off x="3284938" y="1727654"/>
            <a:ext cx="1509795" cy="239096"/>
            <a:chOff x="4501914" y="2591811"/>
            <a:chExt cx="1811754" cy="286915"/>
          </a:xfrm>
          <a:solidFill>
            <a:schemeClr val="tx1">
              <a:lumMod val="20000"/>
              <a:lumOff val="80000"/>
            </a:schemeClr>
          </a:solidFill>
        </p:grpSpPr>
        <p:sp>
          <p:nvSpPr>
            <p:cNvPr id="102" name="Trapezoid 101"/>
            <p:cNvSpPr/>
            <p:nvPr/>
          </p:nvSpPr>
          <p:spPr>
            <a:xfrm rot="16865072" flipH="1">
              <a:off x="5386632" y="1951691"/>
              <a:ext cx="72119" cy="1781952"/>
            </a:xfrm>
            <a:prstGeom prst="trapezoid">
              <a:avLst>
                <a:gd name="adj" fmla="val 312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3" name="Isosceles Triangle 102"/>
            <p:cNvSpPr/>
            <p:nvPr/>
          </p:nvSpPr>
          <p:spPr>
            <a:xfrm rot="18448020">
              <a:off x="4479061" y="2614664"/>
              <a:ext cx="128650" cy="82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10" name="Group 109"/>
          <p:cNvGrpSpPr/>
          <p:nvPr/>
        </p:nvGrpSpPr>
        <p:grpSpPr>
          <a:xfrm>
            <a:off x="4799811" y="1771188"/>
            <a:ext cx="1511957" cy="205254"/>
            <a:chOff x="6319762" y="2644052"/>
            <a:chExt cx="1814348" cy="246305"/>
          </a:xfrm>
          <a:solidFill>
            <a:schemeClr val="tx1">
              <a:lumMod val="20000"/>
              <a:lumOff val="80000"/>
            </a:schemeClr>
          </a:solidFill>
        </p:grpSpPr>
        <p:sp>
          <p:nvSpPr>
            <p:cNvPr id="100" name="Trapezoid 99"/>
            <p:cNvSpPr/>
            <p:nvPr/>
          </p:nvSpPr>
          <p:spPr>
            <a:xfrm rot="4786057" flipH="1">
              <a:off x="7174678" y="1963322"/>
              <a:ext cx="72119" cy="1781952"/>
            </a:xfrm>
            <a:prstGeom prst="trapezoid">
              <a:avLst>
                <a:gd name="adj" fmla="val 312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4" name="Isosceles Triangle 103"/>
            <p:cNvSpPr/>
            <p:nvPr/>
          </p:nvSpPr>
          <p:spPr>
            <a:xfrm rot="17974007">
              <a:off x="8038261" y="2617706"/>
              <a:ext cx="69503" cy="1221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14" name="Wave 113"/>
          <p:cNvSpPr/>
          <p:nvPr/>
        </p:nvSpPr>
        <p:spPr>
          <a:xfrm>
            <a:off x="792755" y="2620514"/>
            <a:ext cx="1585327" cy="310290"/>
          </a:xfrm>
          <a:prstGeom prst="wave">
            <a:avLst>
              <a:gd name="adj1" fmla="val 0"/>
              <a:gd name="adj2" fmla="val 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200" b="1" dirty="0">
                <a:solidFill>
                  <a:schemeClr val="accent5">
                    <a:lumMod val="25000"/>
                  </a:schemeClr>
                </a:solidFill>
              </a:rPr>
              <a:t>Supply Side Drivers</a:t>
            </a:r>
          </a:p>
        </p:txBody>
      </p:sp>
      <p:sp>
        <p:nvSpPr>
          <p:cNvPr id="115" name="Wave 114"/>
          <p:cNvSpPr/>
          <p:nvPr/>
        </p:nvSpPr>
        <p:spPr>
          <a:xfrm flipH="1">
            <a:off x="7270075" y="3039904"/>
            <a:ext cx="1926176" cy="308938"/>
          </a:xfrm>
          <a:prstGeom prst="wave">
            <a:avLst>
              <a:gd name="adj1" fmla="val 0"/>
              <a:gd name="adj2" fmla="val 0"/>
            </a:avLst>
          </a:prstGeom>
          <a:solidFill>
            <a:schemeClr val="accent5">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200" b="1" dirty="0">
                <a:solidFill>
                  <a:schemeClr val="accent5">
                    <a:lumMod val="25000"/>
                  </a:schemeClr>
                </a:solidFill>
              </a:rPr>
              <a:t>Demand Side Drivers</a:t>
            </a:r>
          </a:p>
        </p:txBody>
      </p:sp>
      <p:sp>
        <p:nvSpPr>
          <p:cNvPr id="116" name="Rectangle 115"/>
          <p:cNvSpPr/>
          <p:nvPr/>
        </p:nvSpPr>
        <p:spPr>
          <a:xfrm>
            <a:off x="2516488" y="4946812"/>
            <a:ext cx="4715009" cy="502766"/>
          </a:xfrm>
          <a:prstGeom prst="rect">
            <a:avLst/>
          </a:prstGeom>
        </p:spPr>
        <p:txBody>
          <a:bodyPr wrap="none">
            <a:spAutoFit/>
          </a:bodyPr>
          <a:lstStyle/>
          <a:p>
            <a:r>
              <a:rPr lang="en-ZA" sz="2667" dirty="0"/>
              <a:t>“Paying for my children’s school”</a:t>
            </a:r>
          </a:p>
        </p:txBody>
      </p:sp>
      <p:sp>
        <p:nvSpPr>
          <p:cNvPr id="124" name="TextBox 123"/>
          <p:cNvSpPr txBox="1"/>
          <p:nvPr/>
        </p:nvSpPr>
        <p:spPr>
          <a:xfrm>
            <a:off x="1391919" y="1607954"/>
            <a:ext cx="1899821" cy="369332"/>
          </a:xfrm>
          <a:prstGeom prst="rect">
            <a:avLst/>
          </a:prstGeom>
          <a:noFill/>
        </p:spPr>
        <p:txBody>
          <a:bodyPr wrap="square" rtlCol="0">
            <a:spAutoFit/>
          </a:bodyPr>
          <a:lstStyle/>
          <a:p>
            <a:endParaRPr lang="en-ZA" dirty="0"/>
          </a:p>
        </p:txBody>
      </p:sp>
      <p:sp>
        <p:nvSpPr>
          <p:cNvPr id="50" name="Trapezoid 49"/>
          <p:cNvSpPr/>
          <p:nvPr/>
        </p:nvSpPr>
        <p:spPr>
          <a:xfrm>
            <a:off x="3121093" y="2914059"/>
            <a:ext cx="3302000" cy="523388"/>
          </a:xfrm>
          <a:prstGeom prst="trapezoid">
            <a:avLst>
              <a:gd name="adj" fmla="val 52710"/>
            </a:avLst>
          </a:prstGeom>
          <a:solidFill>
            <a:srgbClr val="FFCD00">
              <a:alpha val="1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0000" tIns="150000" rIns="210000" bIns="180000" numCol="1" spcCol="0" rtlCol="0" fromWordArt="0" anchor="ctr" anchorCtr="0" forceAA="0" compatLnSpc="1">
            <a:noAutofit/>
            <a:scene3d>
              <a:camera prst="perspectiveAbove" fov="3600000">
                <a:rot lat="19800000" lon="0" rev="0"/>
              </a:camera>
              <a:lightRig rig="threePt" dir="t"/>
            </a:scene3d>
          </a:bodyPr>
          <a:lstStyle/>
          <a:p>
            <a:pPr algn="ctr"/>
            <a:r>
              <a:rPr lang="en-ZA" sz="2333" b="1" dirty="0">
                <a:solidFill>
                  <a:schemeClr val="accent5">
                    <a:lumMod val="25000"/>
                  </a:schemeClr>
                </a:solidFill>
                <a:latin typeface="Arial" panose="020B0604020202020204" pitchFamily="34" charset="0"/>
                <a:cs typeface="Arial" panose="020B0604020202020204" pitchFamily="34" charset="0"/>
              </a:rPr>
              <a:t>Uptake</a:t>
            </a:r>
          </a:p>
        </p:txBody>
      </p:sp>
      <p:pic>
        <p:nvPicPr>
          <p:cNvPr id="128" name="Picture 12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b="13995"/>
          <a:stretch/>
        </p:blipFill>
        <p:spPr>
          <a:xfrm>
            <a:off x="4044251" y="3272506"/>
            <a:ext cx="1451412" cy="1248287"/>
          </a:xfrm>
          <a:prstGeom prst="rect">
            <a:avLst/>
          </a:prstGeom>
        </p:spPr>
      </p:pic>
      <p:cxnSp>
        <p:nvCxnSpPr>
          <p:cNvPr id="5" name="Straight Arrow Connector 4"/>
          <p:cNvCxnSpPr/>
          <p:nvPr/>
        </p:nvCxnSpPr>
        <p:spPr>
          <a:xfrm>
            <a:off x="2368313" y="3793788"/>
            <a:ext cx="1911858" cy="8106"/>
          </a:xfrm>
          <a:prstGeom prst="straightConnector1">
            <a:avLst/>
          </a:prstGeom>
          <a:ln w="571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163766" y="3804791"/>
            <a:ext cx="2106308" cy="0"/>
          </a:xfrm>
          <a:prstGeom prst="straightConnector1">
            <a:avLst/>
          </a:prstGeom>
          <a:ln w="57150">
            <a:tailEnd type="triangle"/>
          </a:ln>
          <a:effectLst>
            <a:outerShdw blurRad="50800" dist="38100" dir="8100000" algn="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130" name="TextBox 129"/>
          <p:cNvSpPr txBox="1"/>
          <p:nvPr/>
        </p:nvSpPr>
        <p:spPr>
          <a:xfrm>
            <a:off x="7270514" y="3345446"/>
            <a:ext cx="1912757" cy="646331"/>
          </a:xfrm>
          <a:prstGeom prst="rect">
            <a:avLst/>
          </a:prstGeom>
          <a:solidFill>
            <a:schemeClr val="accent3">
              <a:lumMod val="20000"/>
              <a:lumOff val="80000"/>
            </a:schemeClr>
          </a:solidFill>
          <a:ln>
            <a:solidFill>
              <a:schemeClr val="tx2"/>
            </a:solidFill>
          </a:ln>
          <a:effectLst>
            <a:outerShdw blurRad="50800" dist="38100" dir="8100000" algn="tr" rotWithShape="0">
              <a:prstClr val="black">
                <a:alpha val="40000"/>
              </a:prstClr>
            </a:outerShdw>
          </a:effectLst>
        </p:spPr>
        <p:txBody>
          <a:bodyPr wrap="square" rtlCol="0">
            <a:spAutoFit/>
          </a:bodyPr>
          <a:lstStyle/>
          <a:p>
            <a:pPr marL="285739" indent="-285739">
              <a:buFont typeface="Arial" panose="020B0604020202020204" pitchFamily="34" charset="0"/>
              <a:buChar char="•"/>
            </a:pPr>
            <a:r>
              <a:rPr lang="en-ZA" dirty="0"/>
              <a:t>Circumstantial</a:t>
            </a:r>
          </a:p>
          <a:p>
            <a:pPr marL="285739" indent="-285739">
              <a:buFont typeface="Arial" panose="020B0604020202020204" pitchFamily="34" charset="0"/>
              <a:buChar char="•"/>
            </a:pPr>
            <a:r>
              <a:rPr lang="en-ZA" dirty="0"/>
              <a:t>Procrastination</a:t>
            </a:r>
          </a:p>
        </p:txBody>
      </p:sp>
      <p:sp>
        <p:nvSpPr>
          <p:cNvPr id="129" name="TextBox 128"/>
          <p:cNvSpPr txBox="1"/>
          <p:nvPr/>
        </p:nvSpPr>
        <p:spPr>
          <a:xfrm>
            <a:off x="793102" y="2930159"/>
            <a:ext cx="1575211" cy="147732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285739" indent="-285739">
              <a:buFont typeface="Arial" panose="020B0604020202020204" pitchFamily="34" charset="0"/>
              <a:buChar char="•"/>
            </a:pPr>
            <a:r>
              <a:rPr lang="en-ZA" dirty="0"/>
              <a:t>Advertising</a:t>
            </a:r>
          </a:p>
          <a:p>
            <a:pPr marL="285739" indent="-285739">
              <a:buFont typeface="Arial" panose="020B0604020202020204" pitchFamily="34" charset="0"/>
              <a:buChar char="•"/>
            </a:pPr>
            <a:r>
              <a:rPr lang="en-ZA" dirty="0"/>
              <a:t>Promotions</a:t>
            </a:r>
          </a:p>
          <a:p>
            <a:pPr marL="285739" indent="-285739">
              <a:buFont typeface="Arial" panose="020B0604020202020204" pitchFamily="34" charset="0"/>
              <a:buChar char="•"/>
            </a:pPr>
            <a:r>
              <a:rPr lang="en-ZA" dirty="0"/>
              <a:t>Trials</a:t>
            </a:r>
          </a:p>
          <a:p>
            <a:pPr marL="285739" indent="-285739">
              <a:buFont typeface="Arial" panose="020B0604020202020204" pitchFamily="34" charset="0"/>
              <a:buChar char="•"/>
            </a:pPr>
            <a:r>
              <a:rPr lang="en-ZA" dirty="0" smtClean="0"/>
              <a:t>Increased access</a:t>
            </a:r>
            <a:endParaRPr lang="en-ZA" dirty="0"/>
          </a:p>
        </p:txBody>
      </p:sp>
    </p:spTree>
    <p:extLst>
      <p:ext uri="{BB962C8B-B14F-4D97-AF65-F5344CB8AC3E}">
        <p14:creationId xmlns:p14="http://schemas.microsoft.com/office/powerpoint/2010/main" val="204401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5953322" y="2091810"/>
            <a:ext cx="2362324" cy="3191001"/>
            <a:chOff x="7703975" y="3028799"/>
            <a:chExt cx="2834789" cy="3829201"/>
          </a:xfrm>
          <a:solidFill>
            <a:schemeClr val="accent2"/>
          </a:solidFill>
        </p:grpSpPr>
        <p:sp>
          <p:nvSpPr>
            <p:cNvPr id="77" name="Parallelogram 76"/>
            <p:cNvSpPr/>
            <p:nvPr/>
          </p:nvSpPr>
          <p:spPr>
            <a:xfrm rot="13574000">
              <a:off x="9184011" y="5503247"/>
              <a:ext cx="1434785" cy="1274721"/>
            </a:xfrm>
            <a:prstGeom prst="parallelogram">
              <a:avLst>
                <a:gd name="adj" fmla="val 95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2" name="Trapezoid 91"/>
            <p:cNvSpPr/>
            <p:nvPr/>
          </p:nvSpPr>
          <p:spPr>
            <a:xfrm rot="19277024" flipH="1">
              <a:off x="9411643" y="3028799"/>
              <a:ext cx="229990" cy="3487731"/>
            </a:xfrm>
            <a:prstGeom prst="trapezoid">
              <a:avLst>
                <a:gd name="adj" fmla="val 291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3" name="Parallelogram 92"/>
            <p:cNvSpPr/>
            <p:nvPr/>
          </p:nvSpPr>
          <p:spPr>
            <a:xfrm rot="13574000">
              <a:off x="7818450" y="3138702"/>
              <a:ext cx="597811" cy="532189"/>
            </a:xfrm>
            <a:prstGeom prst="parallelogram">
              <a:avLst>
                <a:gd name="adj" fmla="val 95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5" name="Right Triangle 94"/>
            <p:cNvSpPr/>
            <p:nvPr/>
          </p:nvSpPr>
          <p:spPr>
            <a:xfrm rot="1305873">
              <a:off x="7703975" y="3347067"/>
              <a:ext cx="300699" cy="1270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 name="Title 1"/>
          <p:cNvSpPr>
            <a:spLocks noGrp="1"/>
          </p:cNvSpPr>
          <p:nvPr>
            <p:ph type="title"/>
          </p:nvPr>
        </p:nvSpPr>
        <p:spPr>
          <a:xfrm>
            <a:off x="532173" y="262307"/>
            <a:ext cx="8049436" cy="784467"/>
          </a:xfrm>
        </p:spPr>
        <p:txBody>
          <a:bodyPr/>
          <a:lstStyle/>
          <a:p>
            <a:r>
              <a:rPr lang="en-ZA" dirty="0"/>
              <a:t>Unpacking the usage </a:t>
            </a:r>
            <a:r>
              <a:rPr lang="en-ZA" dirty="0" smtClean="0"/>
              <a:t>journey - 2</a:t>
            </a:r>
            <a:endParaRPr lang="en-ZA" dirty="0"/>
          </a:p>
        </p:txBody>
      </p:sp>
      <p:sp>
        <p:nvSpPr>
          <p:cNvPr id="36" name="Trapezoid 35"/>
          <p:cNvSpPr/>
          <p:nvPr/>
        </p:nvSpPr>
        <p:spPr>
          <a:xfrm>
            <a:off x="2298035" y="4132381"/>
            <a:ext cx="4933462" cy="846756"/>
          </a:xfrm>
          <a:prstGeom prst="trapezoid">
            <a:avLst>
              <a:gd name="adj" fmla="val 52710"/>
            </a:avLst>
          </a:prstGeom>
          <a:solidFill>
            <a:schemeClr val="bg1">
              <a:lumMod val="5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0000" tIns="150000" rIns="210000" bIns="180000" numCol="1" spcCol="0" rtlCol="0" fromWordArt="0" anchor="ctr" anchorCtr="0" forceAA="0" compatLnSpc="1">
            <a:noAutofit/>
            <a:scene3d>
              <a:camera prst="perspectiveAbove" fov="3600000">
                <a:rot lat="19800000" lon="0" rev="0"/>
              </a:camera>
              <a:lightRig rig="threePt" dir="t"/>
            </a:scene3d>
          </a:bodyPr>
          <a:lstStyle/>
          <a:p>
            <a:pPr algn="ctr"/>
            <a:r>
              <a:rPr lang="en-ZA" sz="3333" b="1" dirty="0">
                <a:latin typeface="Arial" panose="020B0604020202020204" pitchFamily="34" charset="0"/>
                <a:cs typeface="Arial" panose="020B0604020202020204" pitchFamily="34" charset="0"/>
              </a:rPr>
              <a:t>Use case</a:t>
            </a:r>
          </a:p>
        </p:txBody>
      </p:sp>
      <p:sp>
        <p:nvSpPr>
          <p:cNvPr id="45" name="Trapezoid 44"/>
          <p:cNvSpPr/>
          <p:nvPr/>
        </p:nvSpPr>
        <p:spPr>
          <a:xfrm>
            <a:off x="3963648" y="948014"/>
            <a:ext cx="1559118" cy="360033"/>
          </a:xfrm>
          <a:prstGeom prst="trapezoid">
            <a:avLst>
              <a:gd name="adj" fmla="val 52710"/>
            </a:avLst>
          </a:prstGeom>
          <a:solidFill>
            <a:srgbClr val="62B9B8">
              <a:alpha val="1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60000" numCol="1" spcCol="0" rtlCol="0" fromWordArt="0" anchor="ctr" anchorCtr="1" forceAA="0" compatLnSpc="1">
            <a:noAutofit/>
            <a:scene3d>
              <a:camera prst="perspectiveAbove" fov="3600000">
                <a:rot lat="19800000" lon="0" rev="0"/>
              </a:camera>
              <a:lightRig rig="threePt" dir="t"/>
            </a:scene3d>
          </a:bodyPr>
          <a:lstStyle/>
          <a:p>
            <a:pPr algn="ctr"/>
            <a:r>
              <a:rPr lang="en-ZA" sz="1000" b="1" dirty="0">
                <a:solidFill>
                  <a:schemeClr val="accent5">
                    <a:lumMod val="25000"/>
                  </a:schemeClr>
                </a:solidFill>
                <a:latin typeface="Arial" panose="020B0604020202020204" pitchFamily="34" charset="0"/>
                <a:cs typeface="Arial" panose="020B0604020202020204" pitchFamily="34" charset="0"/>
              </a:rPr>
              <a:t>Sustained use</a:t>
            </a:r>
          </a:p>
        </p:txBody>
      </p:sp>
      <p:grpSp>
        <p:nvGrpSpPr>
          <p:cNvPr id="107" name="Group 106"/>
          <p:cNvGrpSpPr/>
          <p:nvPr/>
        </p:nvGrpSpPr>
        <p:grpSpPr>
          <a:xfrm>
            <a:off x="4578775" y="3437447"/>
            <a:ext cx="382366" cy="686152"/>
            <a:chOff x="6054518" y="4643563"/>
            <a:chExt cx="458839" cy="823382"/>
          </a:xfrm>
          <a:solidFill>
            <a:schemeClr val="accent2"/>
          </a:solidFill>
        </p:grpSpPr>
        <p:sp>
          <p:nvSpPr>
            <p:cNvPr id="44" name="Trapezoid 43"/>
            <p:cNvSpPr/>
            <p:nvPr/>
          </p:nvSpPr>
          <p:spPr>
            <a:xfrm>
              <a:off x="6193041" y="4863738"/>
              <a:ext cx="199963" cy="603207"/>
            </a:xfrm>
            <a:prstGeom prst="trapezoid">
              <a:avLst>
                <a:gd name="adj" fmla="val 102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6" name="Isosceles Triangle 55"/>
            <p:cNvSpPr/>
            <p:nvPr/>
          </p:nvSpPr>
          <p:spPr>
            <a:xfrm>
              <a:off x="6054518" y="4643563"/>
              <a:ext cx="458839" cy="268164"/>
            </a:xfrm>
            <a:prstGeom prst="triangle">
              <a:avLst>
                <a:gd name="adj" fmla="val 519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59" name="Group 58"/>
          <p:cNvGrpSpPr/>
          <p:nvPr/>
        </p:nvGrpSpPr>
        <p:grpSpPr>
          <a:xfrm>
            <a:off x="4662890" y="2508155"/>
            <a:ext cx="240775" cy="411563"/>
            <a:chOff x="6089344" y="5520042"/>
            <a:chExt cx="471875" cy="644299"/>
          </a:xfrm>
          <a:solidFill>
            <a:schemeClr val="accent2"/>
          </a:solidFill>
        </p:grpSpPr>
        <p:sp>
          <p:nvSpPr>
            <p:cNvPr id="60" name="Trapezoid 59"/>
            <p:cNvSpPr/>
            <p:nvPr/>
          </p:nvSpPr>
          <p:spPr>
            <a:xfrm>
              <a:off x="6225537" y="5687603"/>
              <a:ext cx="222738" cy="476738"/>
            </a:xfrm>
            <a:prstGeom prst="trapezoid">
              <a:avLst>
                <a:gd name="adj" fmla="val 11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1" name="Isosceles Triangle 60"/>
            <p:cNvSpPr/>
            <p:nvPr/>
          </p:nvSpPr>
          <p:spPr>
            <a:xfrm>
              <a:off x="6089344" y="5520042"/>
              <a:ext cx="471875" cy="205330"/>
            </a:xfrm>
            <a:prstGeom prst="triangle">
              <a:avLst>
                <a:gd name="adj" fmla="val 519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74" name="Trapezoid 73"/>
          <p:cNvSpPr/>
          <p:nvPr/>
        </p:nvSpPr>
        <p:spPr>
          <a:xfrm>
            <a:off x="3607926" y="2107568"/>
            <a:ext cx="2347674" cy="408012"/>
          </a:xfrm>
          <a:prstGeom prst="trapezoid">
            <a:avLst>
              <a:gd name="adj" fmla="val 52710"/>
            </a:avLst>
          </a:prstGeom>
          <a:solidFill>
            <a:srgbClr val="62B9B8"/>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0000" tIns="150000" rIns="210000" bIns="180000" numCol="1" spcCol="0" rtlCol="0" fromWordArt="0" anchor="ctr" anchorCtr="0" forceAA="0" compatLnSpc="1">
            <a:noAutofit/>
            <a:scene3d>
              <a:camera prst="perspectiveAbove" fov="3600000">
                <a:rot lat="19800000" lon="0" rev="0"/>
              </a:camera>
              <a:lightRig rig="threePt" dir="t"/>
            </a:scene3d>
          </a:bodyPr>
          <a:lstStyle/>
          <a:p>
            <a:pPr algn="ctr"/>
            <a:r>
              <a:rPr lang="en-ZA" sz="1667" b="1" dirty="0">
                <a:latin typeface="Arial" panose="020B0604020202020204" pitchFamily="34" charset="0"/>
                <a:cs typeface="Arial" panose="020B0604020202020204" pitchFamily="34" charset="0"/>
              </a:rPr>
              <a:t>First use/trial</a:t>
            </a:r>
          </a:p>
        </p:txBody>
      </p:sp>
      <p:grpSp>
        <p:nvGrpSpPr>
          <p:cNvPr id="108" name="Group 107"/>
          <p:cNvGrpSpPr/>
          <p:nvPr/>
        </p:nvGrpSpPr>
        <p:grpSpPr>
          <a:xfrm>
            <a:off x="4719682" y="1757163"/>
            <a:ext cx="149058" cy="350405"/>
            <a:chOff x="6223607" y="2627223"/>
            <a:chExt cx="178869" cy="420486"/>
          </a:xfrm>
          <a:solidFill>
            <a:schemeClr val="tx1">
              <a:lumMod val="20000"/>
              <a:lumOff val="80000"/>
            </a:schemeClr>
          </a:solidFill>
        </p:grpSpPr>
        <p:sp>
          <p:nvSpPr>
            <p:cNvPr id="96" name="Trapezoid 95"/>
            <p:cNvSpPr/>
            <p:nvPr/>
          </p:nvSpPr>
          <p:spPr>
            <a:xfrm flipH="1">
              <a:off x="6271379" y="2663193"/>
              <a:ext cx="83922" cy="384516"/>
            </a:xfrm>
            <a:prstGeom prst="trapezoid">
              <a:avLst>
                <a:gd name="adj" fmla="val 196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7" name="Isosceles Triangle 96"/>
            <p:cNvSpPr/>
            <p:nvPr/>
          </p:nvSpPr>
          <p:spPr>
            <a:xfrm>
              <a:off x="6223607" y="2627223"/>
              <a:ext cx="178869" cy="74030"/>
            </a:xfrm>
            <a:prstGeom prst="triangle">
              <a:avLst>
                <a:gd name="adj" fmla="val 519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12" name="Group 111"/>
          <p:cNvGrpSpPr/>
          <p:nvPr/>
        </p:nvGrpSpPr>
        <p:grpSpPr>
          <a:xfrm>
            <a:off x="2701961" y="1357819"/>
            <a:ext cx="1247613" cy="388235"/>
            <a:chOff x="3802342" y="2148010"/>
            <a:chExt cx="1497136" cy="465882"/>
          </a:xfrm>
        </p:grpSpPr>
        <p:sp>
          <p:nvSpPr>
            <p:cNvPr id="76" name="Parallelogram 75"/>
            <p:cNvSpPr/>
            <p:nvPr/>
          </p:nvSpPr>
          <p:spPr>
            <a:xfrm rot="10800000">
              <a:off x="3802342" y="2148010"/>
              <a:ext cx="1497136" cy="465882"/>
            </a:xfrm>
            <a:prstGeom prst="parallelogram">
              <a:avLst>
                <a:gd name="adj" fmla="val 87074"/>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8" name="TextBox 97"/>
            <p:cNvSpPr txBox="1"/>
            <p:nvPr/>
          </p:nvSpPr>
          <p:spPr>
            <a:xfrm>
              <a:off x="4086892" y="2227004"/>
              <a:ext cx="928035" cy="295465"/>
            </a:xfrm>
            <a:prstGeom prst="rect">
              <a:avLst/>
            </a:prstGeom>
            <a:noFill/>
            <a:scene3d>
              <a:camera prst="perspectiveRelaxedModerately">
                <a:rot lat="600000" lon="19800000" rev="21000000"/>
              </a:camera>
              <a:lightRig rig="threePt" dir="t"/>
            </a:scene3d>
          </p:spPr>
          <p:txBody>
            <a:bodyPr wrap="square" rtlCol="0">
              <a:spAutoFit/>
              <a:scene3d>
                <a:camera prst="perspectiveRelaxedModerately"/>
                <a:lightRig rig="threePt" dir="t"/>
              </a:scene3d>
              <a:sp3d>
                <a:bevelT w="0" h="0"/>
              </a:sp3d>
            </a:bodyPr>
            <a:lstStyle/>
            <a:p>
              <a:r>
                <a:rPr lang="en-ZA" sz="1000" b="1" dirty="0" smtClean="0">
                  <a:solidFill>
                    <a:schemeClr val="accent5">
                      <a:lumMod val="25000"/>
                    </a:schemeClr>
                  </a:solidFill>
                  <a:latin typeface="Arial" panose="020B0604020202020204" pitchFamily="34" charset="0"/>
                  <a:cs typeface="Arial" panose="020B0604020202020204" pitchFamily="34" charset="0"/>
                </a:rPr>
                <a:t>Switch</a:t>
              </a:r>
              <a:endParaRPr lang="en-ZA" sz="1000" b="1" dirty="0">
                <a:solidFill>
                  <a:schemeClr val="accent5">
                    <a:lumMod val="25000"/>
                  </a:schemeClr>
                </a:solidFill>
                <a:latin typeface="Arial" panose="020B0604020202020204" pitchFamily="34" charset="0"/>
                <a:cs typeface="Arial" panose="020B0604020202020204" pitchFamily="34" charset="0"/>
              </a:endParaRPr>
            </a:p>
          </p:txBody>
        </p:sp>
      </p:grpSp>
      <p:grpSp>
        <p:nvGrpSpPr>
          <p:cNvPr id="111" name="Group 110"/>
          <p:cNvGrpSpPr/>
          <p:nvPr/>
        </p:nvGrpSpPr>
        <p:grpSpPr>
          <a:xfrm>
            <a:off x="5987692" y="1044012"/>
            <a:ext cx="789861" cy="1066518"/>
            <a:chOff x="7745219" y="1771441"/>
            <a:chExt cx="947833" cy="1279821"/>
          </a:xfrm>
        </p:grpSpPr>
        <p:sp>
          <p:nvSpPr>
            <p:cNvPr id="75" name="Parallelogram 74"/>
            <p:cNvSpPr/>
            <p:nvPr/>
          </p:nvSpPr>
          <p:spPr>
            <a:xfrm rot="13820346">
              <a:off x="7499217" y="2017443"/>
              <a:ext cx="1279821" cy="787817"/>
            </a:xfrm>
            <a:prstGeom prst="parallelogram">
              <a:avLst>
                <a:gd name="adj" fmla="val 88460"/>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9" name="TextBox 98"/>
            <p:cNvSpPr txBox="1"/>
            <p:nvPr/>
          </p:nvSpPr>
          <p:spPr>
            <a:xfrm>
              <a:off x="7765017" y="2236237"/>
              <a:ext cx="928035" cy="295465"/>
            </a:xfrm>
            <a:prstGeom prst="rect">
              <a:avLst/>
            </a:prstGeom>
            <a:noFill/>
          </p:spPr>
          <p:txBody>
            <a:bodyPr wrap="square" rtlCol="0">
              <a:spAutoFit/>
              <a:scene3d>
                <a:camera prst="isometricOffAxis1Top">
                  <a:rot lat="19200000" lon="19800000" rev="1200000"/>
                </a:camera>
                <a:lightRig rig="threePt" dir="t"/>
              </a:scene3d>
            </a:bodyPr>
            <a:lstStyle/>
            <a:p>
              <a:r>
                <a:rPr lang="en-ZA" sz="1000" b="1" dirty="0">
                  <a:solidFill>
                    <a:schemeClr val="accent5">
                      <a:lumMod val="25000"/>
                    </a:schemeClr>
                  </a:solidFill>
                  <a:latin typeface="Arial" panose="020B0604020202020204" pitchFamily="34" charset="0"/>
                  <a:cs typeface="Arial" panose="020B0604020202020204" pitchFamily="34" charset="0"/>
                </a:rPr>
                <a:t>No use</a:t>
              </a:r>
            </a:p>
          </p:txBody>
        </p:sp>
      </p:grpSp>
      <p:grpSp>
        <p:nvGrpSpPr>
          <p:cNvPr id="109" name="Group 108"/>
          <p:cNvGrpSpPr/>
          <p:nvPr/>
        </p:nvGrpSpPr>
        <p:grpSpPr>
          <a:xfrm>
            <a:off x="3284938" y="1727654"/>
            <a:ext cx="1509795" cy="239096"/>
            <a:chOff x="4501914" y="2591811"/>
            <a:chExt cx="1811754" cy="286915"/>
          </a:xfrm>
          <a:solidFill>
            <a:schemeClr val="tx1">
              <a:lumMod val="20000"/>
              <a:lumOff val="80000"/>
            </a:schemeClr>
          </a:solidFill>
        </p:grpSpPr>
        <p:sp>
          <p:nvSpPr>
            <p:cNvPr id="102" name="Trapezoid 101"/>
            <p:cNvSpPr/>
            <p:nvPr/>
          </p:nvSpPr>
          <p:spPr>
            <a:xfrm rot="16865072" flipH="1">
              <a:off x="5386632" y="1951691"/>
              <a:ext cx="72119" cy="1781952"/>
            </a:xfrm>
            <a:prstGeom prst="trapezoid">
              <a:avLst>
                <a:gd name="adj" fmla="val 312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3" name="Isosceles Triangle 102"/>
            <p:cNvSpPr/>
            <p:nvPr/>
          </p:nvSpPr>
          <p:spPr>
            <a:xfrm rot="18448020">
              <a:off x="4479061" y="2614664"/>
              <a:ext cx="128650" cy="82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10" name="Group 109"/>
          <p:cNvGrpSpPr/>
          <p:nvPr/>
        </p:nvGrpSpPr>
        <p:grpSpPr>
          <a:xfrm>
            <a:off x="4799811" y="1771188"/>
            <a:ext cx="1511957" cy="205254"/>
            <a:chOff x="6319762" y="2644052"/>
            <a:chExt cx="1814348" cy="246305"/>
          </a:xfrm>
          <a:solidFill>
            <a:schemeClr val="tx1">
              <a:lumMod val="20000"/>
              <a:lumOff val="80000"/>
            </a:schemeClr>
          </a:solidFill>
        </p:grpSpPr>
        <p:sp>
          <p:nvSpPr>
            <p:cNvPr id="100" name="Trapezoid 99"/>
            <p:cNvSpPr/>
            <p:nvPr/>
          </p:nvSpPr>
          <p:spPr>
            <a:xfrm rot="4786057" flipH="1">
              <a:off x="7174678" y="1963322"/>
              <a:ext cx="72119" cy="1781952"/>
            </a:xfrm>
            <a:prstGeom prst="trapezoid">
              <a:avLst>
                <a:gd name="adj" fmla="val 312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4" name="Isosceles Triangle 103"/>
            <p:cNvSpPr/>
            <p:nvPr/>
          </p:nvSpPr>
          <p:spPr>
            <a:xfrm rot="17974007">
              <a:off x="8038261" y="2617706"/>
              <a:ext cx="69503" cy="1221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16" name="Rectangle 115"/>
          <p:cNvSpPr/>
          <p:nvPr/>
        </p:nvSpPr>
        <p:spPr>
          <a:xfrm>
            <a:off x="2546160" y="4981344"/>
            <a:ext cx="4715009" cy="502766"/>
          </a:xfrm>
          <a:prstGeom prst="rect">
            <a:avLst/>
          </a:prstGeom>
        </p:spPr>
        <p:txBody>
          <a:bodyPr wrap="none">
            <a:spAutoFit/>
          </a:bodyPr>
          <a:lstStyle/>
          <a:p>
            <a:r>
              <a:rPr lang="en-ZA" sz="2667" dirty="0"/>
              <a:t>“Paying for my children’s school”</a:t>
            </a:r>
          </a:p>
        </p:txBody>
      </p:sp>
      <p:sp>
        <p:nvSpPr>
          <p:cNvPr id="124" name="TextBox 123"/>
          <p:cNvSpPr txBox="1"/>
          <p:nvPr/>
        </p:nvSpPr>
        <p:spPr>
          <a:xfrm>
            <a:off x="1391919" y="1607954"/>
            <a:ext cx="1899821" cy="369332"/>
          </a:xfrm>
          <a:prstGeom prst="rect">
            <a:avLst/>
          </a:prstGeom>
          <a:noFill/>
        </p:spPr>
        <p:txBody>
          <a:bodyPr wrap="square" rtlCol="0">
            <a:spAutoFit/>
          </a:bodyPr>
          <a:lstStyle/>
          <a:p>
            <a:endParaRPr lang="en-ZA" dirty="0"/>
          </a:p>
        </p:txBody>
      </p:sp>
      <p:sp>
        <p:nvSpPr>
          <p:cNvPr id="50" name="Trapezoid 49"/>
          <p:cNvSpPr/>
          <p:nvPr/>
        </p:nvSpPr>
        <p:spPr>
          <a:xfrm>
            <a:off x="3121093" y="2914059"/>
            <a:ext cx="3302000" cy="523388"/>
          </a:xfrm>
          <a:prstGeom prst="trapezoid">
            <a:avLst>
              <a:gd name="adj" fmla="val 52710"/>
            </a:avLst>
          </a:prstGeom>
          <a:solidFill>
            <a:srgbClr val="FFCD00"/>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0000" tIns="150000" rIns="210000" bIns="180000" numCol="1" spcCol="0" rtlCol="0" fromWordArt="0" anchor="ctr" anchorCtr="0" forceAA="0" compatLnSpc="1">
            <a:noAutofit/>
            <a:scene3d>
              <a:camera prst="perspectiveAbove" fov="3600000">
                <a:rot lat="19800000" lon="0" rev="0"/>
              </a:camera>
              <a:lightRig rig="threePt" dir="t"/>
            </a:scene3d>
          </a:bodyPr>
          <a:lstStyle/>
          <a:p>
            <a:pPr algn="ctr"/>
            <a:r>
              <a:rPr lang="en-ZA" sz="2333" b="1" dirty="0">
                <a:latin typeface="Arial" panose="020B0604020202020204" pitchFamily="34" charset="0"/>
                <a:cs typeface="Arial" panose="020B0604020202020204" pitchFamily="34" charset="0"/>
              </a:rPr>
              <a:t>Uptake</a:t>
            </a:r>
          </a:p>
        </p:txBody>
      </p:sp>
      <p:pic>
        <p:nvPicPr>
          <p:cNvPr id="128" name="Picture 12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b="13995"/>
          <a:stretch/>
        </p:blipFill>
        <p:spPr>
          <a:xfrm>
            <a:off x="4333734" y="1419478"/>
            <a:ext cx="925473" cy="795953"/>
          </a:xfrm>
          <a:prstGeom prst="rect">
            <a:avLst/>
          </a:prstGeom>
        </p:spPr>
      </p:pic>
      <p:sp>
        <p:nvSpPr>
          <p:cNvPr id="43" name="Rectangle 42"/>
          <p:cNvSpPr/>
          <p:nvPr/>
        </p:nvSpPr>
        <p:spPr>
          <a:xfrm>
            <a:off x="7154738" y="2772276"/>
            <a:ext cx="2060051" cy="707886"/>
          </a:xfrm>
          <a:prstGeom prst="rect">
            <a:avLst/>
          </a:prstGeom>
        </p:spPr>
        <p:txBody>
          <a:bodyPr wrap="none">
            <a:spAutoFit/>
          </a:bodyPr>
          <a:lstStyle/>
          <a:p>
            <a:pPr algn="ctr"/>
            <a:r>
              <a:rPr lang="en-ZA" sz="2000" dirty="0"/>
              <a:t>Over-the-counter </a:t>
            </a:r>
            <a:br>
              <a:rPr lang="en-ZA" sz="2000" dirty="0"/>
            </a:br>
            <a:r>
              <a:rPr lang="en-ZA" sz="2000" dirty="0"/>
              <a:t>payments</a:t>
            </a:r>
          </a:p>
        </p:txBody>
      </p:sp>
    </p:spTree>
    <p:extLst>
      <p:ext uri="{BB962C8B-B14F-4D97-AF65-F5344CB8AC3E}">
        <p14:creationId xmlns:p14="http://schemas.microsoft.com/office/powerpoint/2010/main" val="84390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7452850" y="2002570"/>
            <a:ext cx="2328122" cy="923330"/>
          </a:xfrm>
          <a:prstGeom prst="rect">
            <a:avLst/>
          </a:prstGeom>
          <a:noFill/>
          <a:ln w="28575">
            <a:solidFill>
              <a:schemeClr val="accent2"/>
            </a:solidFill>
            <a:prstDash val="sysDot"/>
          </a:ln>
        </p:spPr>
        <p:txBody>
          <a:bodyPr wrap="square" lIns="90000" rIns="46800" rtlCol="0">
            <a:spAutoFit/>
          </a:bodyPr>
          <a:lstStyle/>
          <a:p>
            <a:pPr marL="285750" indent="-285750">
              <a:buFont typeface="Arial" panose="020B0604020202020204" pitchFamily="34" charset="0"/>
              <a:buChar char="•"/>
            </a:pPr>
            <a:r>
              <a:rPr lang="en-ZA" dirty="0"/>
              <a:t>Behavioural factors</a:t>
            </a:r>
          </a:p>
          <a:p>
            <a:pPr marL="285750" indent="-285750">
              <a:buFont typeface="Arial" panose="020B0604020202020204" pitchFamily="34" charset="0"/>
              <a:buChar char="•"/>
            </a:pPr>
            <a:r>
              <a:rPr lang="en-ZA" dirty="0"/>
              <a:t>Contextual factors</a:t>
            </a:r>
          </a:p>
          <a:p>
            <a:pPr marL="285750" indent="-285750">
              <a:buFont typeface="Arial" panose="020B0604020202020204" pitchFamily="34" charset="0"/>
              <a:buChar char="•"/>
            </a:pPr>
            <a:r>
              <a:rPr lang="en-ZA" dirty="0"/>
              <a:t>Trust</a:t>
            </a:r>
          </a:p>
        </p:txBody>
      </p:sp>
      <p:sp>
        <p:nvSpPr>
          <p:cNvPr id="46" name="TextBox 45"/>
          <p:cNvSpPr txBox="1"/>
          <p:nvPr/>
        </p:nvSpPr>
        <p:spPr>
          <a:xfrm>
            <a:off x="401104" y="2022235"/>
            <a:ext cx="1977867" cy="646331"/>
          </a:xfrm>
          <a:prstGeom prst="rect">
            <a:avLst/>
          </a:prstGeom>
          <a:noFill/>
          <a:ln w="28575">
            <a:solidFill>
              <a:schemeClr val="accent2"/>
            </a:solidFill>
            <a:prstDash val="sysDot"/>
          </a:ln>
        </p:spPr>
        <p:txBody>
          <a:bodyPr wrap="square" rtlCol="0">
            <a:spAutoFit/>
          </a:bodyPr>
          <a:lstStyle/>
          <a:p>
            <a:pPr marL="285750" indent="-285750">
              <a:buFont typeface="Arial" panose="020B0604020202020204" pitchFamily="34" charset="0"/>
              <a:buChar char="•"/>
            </a:pPr>
            <a:r>
              <a:rPr lang="en-ZA" dirty="0"/>
              <a:t>Meeting Needs</a:t>
            </a:r>
          </a:p>
          <a:p>
            <a:pPr marL="285750" indent="-285750">
              <a:buFont typeface="Arial" panose="020B0604020202020204" pitchFamily="34" charset="0"/>
              <a:buChar char="•"/>
            </a:pPr>
            <a:r>
              <a:rPr lang="en-ZA" dirty="0"/>
              <a:t>Costs</a:t>
            </a:r>
          </a:p>
        </p:txBody>
      </p:sp>
      <p:sp>
        <p:nvSpPr>
          <p:cNvPr id="2" name="Title 1"/>
          <p:cNvSpPr>
            <a:spLocks noGrp="1"/>
          </p:cNvSpPr>
          <p:nvPr>
            <p:ph type="title"/>
          </p:nvPr>
        </p:nvSpPr>
        <p:spPr/>
        <p:txBody>
          <a:bodyPr/>
          <a:lstStyle/>
          <a:p>
            <a:r>
              <a:rPr lang="en-ZA" dirty="0"/>
              <a:t>Unpacking the usage </a:t>
            </a:r>
            <a:r>
              <a:rPr lang="en-ZA" dirty="0" smtClean="0"/>
              <a:t>journey - 3</a:t>
            </a:r>
            <a:endParaRPr lang="en-ZA" dirty="0"/>
          </a:p>
        </p:txBody>
      </p:sp>
      <p:sp>
        <p:nvSpPr>
          <p:cNvPr id="4" name="Trapezoid 3"/>
          <p:cNvSpPr/>
          <p:nvPr/>
        </p:nvSpPr>
        <p:spPr>
          <a:xfrm>
            <a:off x="4229122" y="2753591"/>
            <a:ext cx="2166367" cy="690807"/>
          </a:xfrm>
          <a:prstGeom prst="trapezoid">
            <a:avLst>
              <a:gd name="adj" fmla="val 52710"/>
            </a:avLst>
          </a:prstGeom>
          <a:solidFill>
            <a:srgbClr val="62B9B8">
              <a:alpha val="1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72000" numCol="1" spcCol="0" rtlCol="0" fromWordArt="0" anchor="ctr" anchorCtr="1" forceAA="0" compatLnSpc="1">
            <a:noAutofit/>
            <a:scene3d>
              <a:camera prst="perspectiveAbove" fov="3600000">
                <a:rot lat="19800000" lon="0" rev="0"/>
              </a:camera>
              <a:lightRig rig="threePt" dir="t"/>
            </a:scene3d>
          </a:bodyPr>
          <a:lstStyle/>
          <a:p>
            <a:pPr algn="ctr"/>
            <a:r>
              <a:rPr lang="en-ZA" b="1" dirty="0">
                <a:solidFill>
                  <a:schemeClr val="accent5">
                    <a:lumMod val="25000"/>
                  </a:schemeClr>
                </a:solidFill>
                <a:latin typeface="Arial" panose="020B0604020202020204" pitchFamily="34" charset="0"/>
                <a:cs typeface="Arial" panose="020B0604020202020204" pitchFamily="34" charset="0"/>
              </a:rPr>
              <a:t>Sustained use</a:t>
            </a:r>
          </a:p>
        </p:txBody>
      </p:sp>
      <p:grpSp>
        <p:nvGrpSpPr>
          <p:cNvPr id="6" name="Group 5"/>
          <p:cNvGrpSpPr/>
          <p:nvPr/>
        </p:nvGrpSpPr>
        <p:grpSpPr>
          <a:xfrm>
            <a:off x="5113216" y="3465501"/>
            <a:ext cx="442029" cy="597072"/>
            <a:chOff x="6223607" y="2627223"/>
            <a:chExt cx="178869" cy="420486"/>
          </a:xfrm>
          <a:solidFill>
            <a:schemeClr val="accent2">
              <a:lumMod val="20000"/>
              <a:lumOff val="80000"/>
            </a:schemeClr>
          </a:solidFill>
        </p:grpSpPr>
        <p:sp>
          <p:nvSpPr>
            <p:cNvPr id="7" name="Trapezoid 6"/>
            <p:cNvSpPr/>
            <p:nvPr/>
          </p:nvSpPr>
          <p:spPr>
            <a:xfrm flipH="1">
              <a:off x="6271379" y="2663193"/>
              <a:ext cx="83922" cy="384516"/>
            </a:xfrm>
            <a:prstGeom prst="trapezoid">
              <a:avLst>
                <a:gd name="adj" fmla="val 196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Isosceles Triangle 7"/>
            <p:cNvSpPr/>
            <p:nvPr/>
          </p:nvSpPr>
          <p:spPr>
            <a:xfrm>
              <a:off x="6223607" y="2627223"/>
              <a:ext cx="178869" cy="74030"/>
            </a:xfrm>
            <a:prstGeom prst="triangle">
              <a:avLst>
                <a:gd name="adj" fmla="val 519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9" name="Group 8"/>
          <p:cNvGrpSpPr/>
          <p:nvPr/>
        </p:nvGrpSpPr>
        <p:grpSpPr>
          <a:xfrm>
            <a:off x="2378970" y="2753591"/>
            <a:ext cx="1980254" cy="690808"/>
            <a:chOff x="3802342" y="2148009"/>
            <a:chExt cx="1497136" cy="458062"/>
          </a:xfrm>
        </p:grpSpPr>
        <p:sp>
          <p:nvSpPr>
            <p:cNvPr id="10" name="Parallelogram 9"/>
            <p:cNvSpPr/>
            <p:nvPr/>
          </p:nvSpPr>
          <p:spPr>
            <a:xfrm rot="10800000">
              <a:off x="3802342" y="2148009"/>
              <a:ext cx="1497136" cy="458062"/>
            </a:xfrm>
            <a:prstGeom prst="parallelogram">
              <a:avLst>
                <a:gd name="adj" fmla="val 61266"/>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p:cNvSpPr txBox="1"/>
            <p:nvPr/>
          </p:nvSpPr>
          <p:spPr>
            <a:xfrm rot="21418078">
              <a:off x="4119875" y="2222731"/>
              <a:ext cx="928035" cy="244897"/>
            </a:xfrm>
            <a:prstGeom prst="rect">
              <a:avLst/>
            </a:prstGeom>
            <a:noFill/>
            <a:scene3d>
              <a:camera prst="perspectiveRelaxedModerately">
                <a:rot lat="600000" lon="19800000" rev="21000000"/>
              </a:camera>
              <a:lightRig rig="threePt" dir="t"/>
            </a:scene3d>
          </p:spPr>
          <p:txBody>
            <a:bodyPr wrap="square" rtlCol="0">
              <a:spAutoFit/>
              <a:scene3d>
                <a:camera prst="perspectiveRelaxedModerately"/>
                <a:lightRig rig="threePt" dir="t"/>
              </a:scene3d>
              <a:sp3d>
                <a:bevelT w="0" h="0"/>
              </a:sp3d>
            </a:bodyPr>
            <a:lstStyle/>
            <a:p>
              <a:r>
                <a:rPr lang="en-ZA" b="1" dirty="0" smtClean="0">
                  <a:solidFill>
                    <a:schemeClr val="accent5">
                      <a:lumMod val="25000"/>
                    </a:schemeClr>
                  </a:solidFill>
                  <a:latin typeface="Arial" panose="020B0604020202020204" pitchFamily="34" charset="0"/>
                  <a:cs typeface="Arial" panose="020B0604020202020204" pitchFamily="34" charset="0"/>
                </a:rPr>
                <a:t>Switch</a:t>
              </a:r>
              <a:endParaRPr lang="en-ZA" b="1" dirty="0">
                <a:solidFill>
                  <a:schemeClr val="accent5">
                    <a:lumMod val="25000"/>
                  </a:schemeClr>
                </a:solidFill>
                <a:latin typeface="Arial" panose="020B0604020202020204" pitchFamily="34" charset="0"/>
                <a:cs typeface="Arial" panose="020B0604020202020204" pitchFamily="34" charset="0"/>
              </a:endParaRPr>
            </a:p>
          </p:txBody>
        </p:sp>
      </p:grpSp>
      <p:grpSp>
        <p:nvGrpSpPr>
          <p:cNvPr id="12" name="Group 11"/>
          <p:cNvGrpSpPr/>
          <p:nvPr/>
        </p:nvGrpSpPr>
        <p:grpSpPr>
          <a:xfrm rot="601280">
            <a:off x="6614869" y="2431501"/>
            <a:ext cx="1362302" cy="1413364"/>
            <a:chOff x="7700104" y="1809329"/>
            <a:chExt cx="934722" cy="1057772"/>
          </a:xfrm>
        </p:grpSpPr>
        <p:sp>
          <p:nvSpPr>
            <p:cNvPr id="13" name="Parallelogram 12"/>
            <p:cNvSpPr/>
            <p:nvPr/>
          </p:nvSpPr>
          <p:spPr>
            <a:xfrm rot="13503348">
              <a:off x="7480338" y="2029095"/>
              <a:ext cx="1057772" cy="618240"/>
            </a:xfrm>
            <a:prstGeom prst="parallelogram">
              <a:avLst>
                <a:gd name="adj" fmla="val 71028"/>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p:cNvSpPr txBox="1"/>
            <p:nvPr/>
          </p:nvSpPr>
          <p:spPr>
            <a:xfrm rot="20998720">
              <a:off x="7706791" y="2168751"/>
              <a:ext cx="928035" cy="276411"/>
            </a:xfrm>
            <a:prstGeom prst="rect">
              <a:avLst/>
            </a:prstGeom>
            <a:noFill/>
          </p:spPr>
          <p:txBody>
            <a:bodyPr wrap="square" rtlCol="0">
              <a:spAutoFit/>
              <a:scene3d>
                <a:camera prst="isometricOffAxis1Top">
                  <a:rot lat="19200000" lon="19800000" rev="1200000"/>
                </a:camera>
                <a:lightRig rig="threePt" dir="t"/>
              </a:scene3d>
            </a:bodyPr>
            <a:lstStyle/>
            <a:p>
              <a:r>
                <a:rPr lang="en-ZA" b="1" dirty="0">
                  <a:solidFill>
                    <a:schemeClr val="accent5">
                      <a:lumMod val="25000"/>
                    </a:schemeClr>
                  </a:solidFill>
                  <a:latin typeface="Arial" panose="020B0604020202020204" pitchFamily="34" charset="0"/>
                  <a:cs typeface="Arial" panose="020B0604020202020204" pitchFamily="34" charset="0"/>
                </a:rPr>
                <a:t>No use</a:t>
              </a:r>
            </a:p>
          </p:txBody>
        </p:sp>
      </p:grpSp>
      <p:grpSp>
        <p:nvGrpSpPr>
          <p:cNvPr id="18" name="Group 17"/>
          <p:cNvGrpSpPr/>
          <p:nvPr/>
        </p:nvGrpSpPr>
        <p:grpSpPr>
          <a:xfrm rot="9106561">
            <a:off x="5361608" y="3686969"/>
            <a:ext cx="1658791" cy="374780"/>
            <a:chOff x="4501019" y="2675182"/>
            <a:chExt cx="1817550" cy="176545"/>
          </a:xfrm>
          <a:solidFill>
            <a:schemeClr val="accent2">
              <a:lumMod val="20000"/>
              <a:lumOff val="80000"/>
            </a:schemeClr>
          </a:solidFill>
        </p:grpSpPr>
        <p:sp>
          <p:nvSpPr>
            <p:cNvPr id="19" name="Trapezoid 18"/>
            <p:cNvSpPr/>
            <p:nvPr/>
          </p:nvSpPr>
          <p:spPr>
            <a:xfrm rot="16865072" flipH="1">
              <a:off x="5391533" y="1924692"/>
              <a:ext cx="72119" cy="1781952"/>
            </a:xfrm>
            <a:prstGeom prst="trapezoid">
              <a:avLst>
                <a:gd name="adj" fmla="val 76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Isosceles Triangle 19"/>
            <p:cNvSpPr/>
            <p:nvPr/>
          </p:nvSpPr>
          <p:spPr>
            <a:xfrm rot="16154224">
              <a:off x="4478166" y="2698035"/>
              <a:ext cx="128650" cy="82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2" name="Trapezoid 21"/>
          <p:cNvSpPr/>
          <p:nvPr/>
        </p:nvSpPr>
        <p:spPr>
          <a:xfrm>
            <a:off x="2906877" y="5279655"/>
            <a:ext cx="4810858" cy="872752"/>
          </a:xfrm>
          <a:prstGeom prst="trapezoid">
            <a:avLst>
              <a:gd name="adj" fmla="val 52710"/>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216000" tIns="180000" rIns="252000" bIns="216000" numCol="1" spcCol="0" rtlCol="0" fromWordArt="0" anchor="ctr" anchorCtr="0" forceAA="0" compatLnSpc="1">
            <a:noAutofit/>
            <a:scene3d>
              <a:camera prst="perspectiveAbove" fov="3600000">
                <a:rot lat="19800000" lon="0" rev="0"/>
              </a:camera>
              <a:lightRig rig="threePt" dir="t"/>
            </a:scene3d>
          </a:bodyPr>
          <a:lstStyle/>
          <a:p>
            <a:pPr algn="ctr"/>
            <a:r>
              <a:rPr lang="en-ZA" sz="2800" b="1" dirty="0">
                <a:latin typeface="Arial" panose="020B0604020202020204" pitchFamily="34" charset="0"/>
                <a:cs typeface="Arial" panose="020B0604020202020204" pitchFamily="34" charset="0"/>
              </a:rPr>
              <a:t>Uptake</a:t>
            </a:r>
            <a:br>
              <a:rPr lang="en-ZA" sz="2800" b="1" dirty="0">
                <a:latin typeface="Arial" panose="020B0604020202020204" pitchFamily="34" charset="0"/>
                <a:cs typeface="Arial" panose="020B0604020202020204" pitchFamily="34" charset="0"/>
              </a:rPr>
            </a:br>
            <a:endParaRPr lang="en-ZA" sz="2800" b="1" dirty="0">
              <a:latin typeface="Arial" panose="020B0604020202020204" pitchFamily="34" charset="0"/>
              <a:cs typeface="Arial" panose="020B0604020202020204" pitchFamily="34" charset="0"/>
            </a:endParaRPr>
          </a:p>
        </p:txBody>
      </p:sp>
      <p:grpSp>
        <p:nvGrpSpPr>
          <p:cNvPr id="23" name="Group 22"/>
          <p:cNvGrpSpPr/>
          <p:nvPr/>
        </p:nvGrpSpPr>
        <p:grpSpPr>
          <a:xfrm>
            <a:off x="4911161" y="4714606"/>
            <a:ext cx="723439" cy="565049"/>
            <a:chOff x="6223607" y="2605305"/>
            <a:chExt cx="178869" cy="442404"/>
          </a:xfrm>
          <a:solidFill>
            <a:schemeClr val="accent2"/>
          </a:solidFill>
        </p:grpSpPr>
        <p:sp>
          <p:nvSpPr>
            <p:cNvPr id="24" name="Trapezoid 23"/>
            <p:cNvSpPr/>
            <p:nvPr/>
          </p:nvSpPr>
          <p:spPr>
            <a:xfrm flipH="1">
              <a:off x="6271379" y="2663193"/>
              <a:ext cx="83922" cy="384516"/>
            </a:xfrm>
            <a:prstGeom prst="trapezoid">
              <a:avLst>
                <a:gd name="adj" fmla="val 196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Isosceles Triangle 24"/>
            <p:cNvSpPr/>
            <p:nvPr/>
          </p:nvSpPr>
          <p:spPr>
            <a:xfrm>
              <a:off x="6223607" y="2605305"/>
              <a:ext cx="178869" cy="183343"/>
            </a:xfrm>
            <a:prstGeom prst="triangle">
              <a:avLst>
                <a:gd name="adj" fmla="val 519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32" name="Group 31"/>
          <p:cNvGrpSpPr/>
          <p:nvPr/>
        </p:nvGrpSpPr>
        <p:grpSpPr>
          <a:xfrm rot="269195">
            <a:off x="3690225" y="3499372"/>
            <a:ext cx="1658791" cy="374780"/>
            <a:chOff x="4501019" y="2675182"/>
            <a:chExt cx="1817550" cy="176545"/>
          </a:xfrm>
          <a:solidFill>
            <a:schemeClr val="accent2">
              <a:lumMod val="20000"/>
              <a:lumOff val="80000"/>
            </a:schemeClr>
          </a:solidFill>
        </p:grpSpPr>
        <p:sp>
          <p:nvSpPr>
            <p:cNvPr id="33" name="Trapezoid 32"/>
            <p:cNvSpPr/>
            <p:nvPr/>
          </p:nvSpPr>
          <p:spPr>
            <a:xfrm rot="16865072" flipH="1">
              <a:off x="5391533" y="1924692"/>
              <a:ext cx="72119" cy="1781952"/>
            </a:xfrm>
            <a:prstGeom prst="trapezoid">
              <a:avLst>
                <a:gd name="adj" fmla="val 76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Isosceles Triangle 33"/>
            <p:cNvSpPr/>
            <p:nvPr/>
          </p:nvSpPr>
          <p:spPr>
            <a:xfrm rot="17733013">
              <a:off x="4478166" y="2698035"/>
              <a:ext cx="128650" cy="82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5" name="Trapezoid 4"/>
          <p:cNvSpPr/>
          <p:nvPr/>
        </p:nvSpPr>
        <p:spPr>
          <a:xfrm>
            <a:off x="3608110" y="4065606"/>
            <a:ext cx="3408393" cy="653468"/>
          </a:xfrm>
          <a:prstGeom prst="trapezoid">
            <a:avLst>
              <a:gd name="adj" fmla="val 52710"/>
            </a:avLst>
          </a:prstGeom>
          <a:solidFill>
            <a:srgbClr val="62B9B8"/>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216000" tIns="180000" rIns="252000" bIns="216000" numCol="1" spcCol="0" rtlCol="0" fromWordArt="0" anchor="ctr" anchorCtr="0" forceAA="0" compatLnSpc="1">
            <a:noAutofit/>
            <a:scene3d>
              <a:camera prst="perspectiveAbove" fov="3600000">
                <a:rot lat="19800000" lon="0" rev="0"/>
              </a:camera>
              <a:lightRig rig="threePt" dir="t"/>
            </a:scene3d>
          </a:bodyPr>
          <a:lstStyle/>
          <a:p>
            <a:pPr algn="ctr"/>
            <a:r>
              <a:rPr lang="en-ZA" sz="2800" b="1" dirty="0">
                <a:latin typeface="Arial" panose="020B0604020202020204" pitchFamily="34" charset="0"/>
                <a:cs typeface="Arial" panose="020B0604020202020204" pitchFamily="34" charset="0"/>
              </a:rPr>
              <a:t>First use/trial</a:t>
            </a:r>
          </a:p>
        </p:txBody>
      </p:sp>
      <p:pic>
        <p:nvPicPr>
          <p:cNvPr id="21" name="Picture 20"/>
          <p:cNvPicPr>
            <a:picLocks noChangeAspect="1"/>
          </p:cNvPicPr>
          <p:nvPr/>
        </p:nvPicPr>
        <p:blipFill>
          <a:blip r:embed="rId3"/>
          <a:stretch>
            <a:fillRect/>
          </a:stretch>
        </p:blipFill>
        <p:spPr>
          <a:xfrm>
            <a:off x="3302112" y="2612819"/>
            <a:ext cx="1859578" cy="1598152"/>
          </a:xfrm>
          <a:prstGeom prst="rect">
            <a:avLst/>
          </a:prstGeom>
        </p:spPr>
      </p:pic>
      <p:sp>
        <p:nvSpPr>
          <p:cNvPr id="35" name="TextBox 34"/>
          <p:cNvSpPr txBox="1"/>
          <p:nvPr/>
        </p:nvSpPr>
        <p:spPr>
          <a:xfrm>
            <a:off x="3049020" y="1031677"/>
            <a:ext cx="4550820" cy="523220"/>
          </a:xfrm>
          <a:prstGeom prst="rect">
            <a:avLst/>
          </a:prstGeom>
          <a:noFill/>
        </p:spPr>
        <p:txBody>
          <a:bodyPr wrap="square" rtlCol="0">
            <a:spAutoFit/>
          </a:bodyPr>
          <a:lstStyle/>
          <a:p>
            <a:pPr algn="ctr"/>
            <a:r>
              <a:rPr lang="en-ZA" sz="2800" b="1" dirty="0" smtClean="0">
                <a:solidFill>
                  <a:schemeClr val="accent5">
                    <a:lumMod val="25000"/>
                  </a:schemeClr>
                </a:solidFill>
                <a:latin typeface="Arial" panose="020B0604020202020204" pitchFamily="34" charset="0"/>
                <a:cs typeface="Arial" panose="020B0604020202020204" pitchFamily="34" charset="0"/>
              </a:rPr>
              <a:t>Net Perceived Value</a:t>
            </a:r>
            <a:endParaRPr lang="en-ZA" sz="2800" b="1" dirty="0">
              <a:solidFill>
                <a:schemeClr val="accent5">
                  <a:lumMod val="25000"/>
                </a:schemeClr>
              </a:solidFill>
              <a:latin typeface="Arial" panose="020B0604020202020204" pitchFamily="34" charset="0"/>
              <a:cs typeface="Arial" panose="020B0604020202020204" pitchFamily="34" charset="0"/>
            </a:endParaRPr>
          </a:p>
        </p:txBody>
      </p:sp>
      <p:cxnSp>
        <p:nvCxnSpPr>
          <p:cNvPr id="37" name="Straight Connector 36"/>
          <p:cNvCxnSpPr/>
          <p:nvPr/>
        </p:nvCxnSpPr>
        <p:spPr>
          <a:xfrm>
            <a:off x="7403690" y="1293287"/>
            <a:ext cx="1179871" cy="0"/>
          </a:xfrm>
          <a:prstGeom prst="line">
            <a:avLst/>
          </a:prstGeom>
          <a:ln w="28575">
            <a:solidFill>
              <a:schemeClr val="accent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71972" y="1293287"/>
            <a:ext cx="1472918" cy="0"/>
          </a:xfrm>
          <a:prstGeom prst="line">
            <a:avLst/>
          </a:prstGeom>
          <a:ln w="28575">
            <a:solidFill>
              <a:schemeClr val="accent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571972" y="1293288"/>
            <a:ext cx="0" cy="261609"/>
          </a:xfrm>
          <a:prstGeom prst="line">
            <a:avLst/>
          </a:prstGeom>
          <a:ln w="28575">
            <a:solidFill>
              <a:schemeClr val="accent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583561" y="1293287"/>
            <a:ext cx="0" cy="261609"/>
          </a:xfrm>
          <a:prstGeom prst="line">
            <a:avLst/>
          </a:prstGeom>
          <a:ln w="28575">
            <a:solidFill>
              <a:schemeClr val="accent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01104" y="1555706"/>
            <a:ext cx="1978165" cy="485191"/>
          </a:xfrm>
          <a:prstGeom prst="rect">
            <a:avLst/>
          </a:prstGeom>
          <a:solidFill>
            <a:schemeClr val="accent5">
              <a:lumMod val="75000"/>
            </a:schemeClr>
          </a:solidFill>
          <a:ln>
            <a:noFill/>
            <a:prstDash val="sysDot"/>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b="1" dirty="0">
                <a:solidFill>
                  <a:schemeClr val="accent5">
                    <a:lumMod val="25000"/>
                  </a:schemeClr>
                </a:solidFill>
              </a:rPr>
              <a:t>Functional Drivers</a:t>
            </a:r>
          </a:p>
        </p:txBody>
      </p:sp>
      <p:sp>
        <p:nvSpPr>
          <p:cNvPr id="44" name="Rectangle 43"/>
          <p:cNvSpPr/>
          <p:nvPr/>
        </p:nvSpPr>
        <p:spPr>
          <a:xfrm>
            <a:off x="7452551" y="1554896"/>
            <a:ext cx="2340377" cy="467339"/>
          </a:xfrm>
          <a:prstGeom prst="rect">
            <a:avLst/>
          </a:prstGeom>
          <a:solidFill>
            <a:schemeClr val="accent5">
              <a:lumMod val="75000"/>
            </a:schemeClr>
          </a:solidFill>
          <a:ln>
            <a:noFill/>
            <a:prstDash val="sysDot"/>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b="1" dirty="0">
                <a:solidFill>
                  <a:schemeClr val="accent5">
                    <a:lumMod val="25000"/>
                  </a:schemeClr>
                </a:solidFill>
              </a:rPr>
              <a:t>Non-Functional Drivers</a:t>
            </a:r>
          </a:p>
        </p:txBody>
      </p:sp>
      <p:cxnSp>
        <p:nvCxnSpPr>
          <p:cNvPr id="51" name="Straight Connector 50"/>
          <p:cNvCxnSpPr/>
          <p:nvPr/>
        </p:nvCxnSpPr>
        <p:spPr>
          <a:xfrm flipH="1" flipV="1">
            <a:off x="1565717" y="2676754"/>
            <a:ext cx="6105" cy="1005851"/>
          </a:xfrm>
          <a:prstGeom prst="line">
            <a:avLst/>
          </a:prstGeom>
          <a:ln w="28575">
            <a:solidFill>
              <a:schemeClr val="accent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579521" y="2923305"/>
            <a:ext cx="1" cy="759300"/>
          </a:xfrm>
          <a:prstGeom prst="line">
            <a:avLst/>
          </a:prstGeom>
          <a:ln w="28575">
            <a:solidFill>
              <a:schemeClr val="accent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65717" y="3682605"/>
            <a:ext cx="1812907" cy="0"/>
          </a:xfrm>
          <a:prstGeom prst="straightConnector1">
            <a:avLst/>
          </a:prstGeom>
          <a:ln w="28575">
            <a:solidFill>
              <a:schemeClr val="accent2"/>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984955" y="3654136"/>
            <a:ext cx="3594566" cy="28469"/>
          </a:xfrm>
          <a:prstGeom prst="straightConnector1">
            <a:avLst/>
          </a:prstGeom>
          <a:ln w="28575">
            <a:solidFill>
              <a:schemeClr val="accent2"/>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76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1103" y="1226476"/>
            <a:ext cx="9144001" cy="624897"/>
          </a:xfrm>
          <a:prstGeom prst="round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defRPr/>
            </a:pPr>
            <a:r>
              <a:rPr lang="en-ZA" dirty="0"/>
              <a:t>Overview</a:t>
            </a:r>
          </a:p>
        </p:txBody>
      </p:sp>
      <p:sp>
        <p:nvSpPr>
          <p:cNvPr id="44035" name="Content Placeholder 2"/>
          <p:cNvSpPr>
            <a:spLocks noGrp="1"/>
          </p:cNvSpPr>
          <p:nvPr>
            <p:ph idx="1"/>
          </p:nvPr>
        </p:nvSpPr>
        <p:spPr/>
        <p:txBody>
          <a:bodyPr/>
          <a:lstStyle/>
          <a:p>
            <a:pPr marL="380996" indent="-380996">
              <a:buFont typeface="Arial" panose="020B0604020202020204" pitchFamily="34" charset="0"/>
              <a:buChar char="•"/>
              <a:defRPr/>
            </a:pPr>
            <a:r>
              <a:rPr lang="en-ZA" altLang="en-US" sz="2000" b="1" dirty="0"/>
              <a:t>Who are we</a:t>
            </a:r>
            <a:endParaRPr lang="en-ZA" altLang="en-US" sz="2000" dirty="0"/>
          </a:p>
          <a:p>
            <a:pPr marL="380996" indent="-380996">
              <a:buFont typeface="Arial" panose="020B0604020202020204" pitchFamily="34" charset="0"/>
              <a:buChar char="•"/>
              <a:defRPr/>
            </a:pPr>
            <a:endParaRPr lang="en-ZA" altLang="en-US" sz="2000" b="1" dirty="0"/>
          </a:p>
          <a:p>
            <a:pPr marL="380996" indent="-380996">
              <a:buFont typeface="Arial" panose="020B0604020202020204" pitchFamily="34" charset="0"/>
              <a:buChar char="•"/>
              <a:defRPr/>
            </a:pPr>
            <a:r>
              <a:rPr lang="en-ZA" altLang="en-US" sz="2000" b="1" dirty="0"/>
              <a:t>Our measurement work</a:t>
            </a:r>
          </a:p>
          <a:p>
            <a:pPr marL="380996" indent="-380996">
              <a:buFont typeface="Arial" panose="020B0604020202020204" pitchFamily="34" charset="0"/>
              <a:buChar char="•"/>
              <a:defRPr/>
            </a:pPr>
            <a:endParaRPr lang="en-ZA" altLang="en-US" sz="2000" b="1" dirty="0"/>
          </a:p>
          <a:p>
            <a:pPr marL="888991" lvl="1" indent="-380996">
              <a:buFont typeface="Arial" panose="020B0604020202020204" pitchFamily="34" charset="0"/>
              <a:buChar char="•"/>
              <a:defRPr/>
            </a:pPr>
            <a:r>
              <a:rPr lang="en-ZA" altLang="en-US" sz="2000" dirty="0"/>
              <a:t>Measurement challenge in financial inclusion</a:t>
            </a:r>
          </a:p>
          <a:p>
            <a:pPr marL="888991" lvl="1" indent="-380996">
              <a:buFont typeface="Arial" panose="020B0604020202020204" pitchFamily="34" charset="0"/>
              <a:buChar char="•"/>
              <a:defRPr/>
            </a:pPr>
            <a:r>
              <a:rPr lang="en-ZA" altLang="en-US" sz="2000" dirty="0"/>
              <a:t>The i2i approach</a:t>
            </a:r>
          </a:p>
          <a:p>
            <a:pPr marL="888991" lvl="1" indent="-380996">
              <a:buFont typeface="Arial" panose="020B0604020202020204" pitchFamily="34" charset="0"/>
              <a:buChar char="•"/>
              <a:defRPr/>
            </a:pPr>
            <a:r>
              <a:rPr lang="en-ZA" altLang="en-US" sz="2000" dirty="0"/>
              <a:t>The way forward </a:t>
            </a:r>
          </a:p>
          <a:p>
            <a:pPr marL="0" indent="0">
              <a:buNone/>
              <a:defRPr/>
            </a:pPr>
            <a:endParaRPr lang="en-ZA" altLang="en-US" b="1" strike="sngStrike" dirty="0"/>
          </a:p>
        </p:txBody>
      </p:sp>
    </p:spTree>
    <p:extLst>
      <p:ext uri="{BB962C8B-B14F-4D97-AF65-F5344CB8AC3E}">
        <p14:creationId xmlns:p14="http://schemas.microsoft.com/office/powerpoint/2010/main" val="2223986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Measuring usage</a:t>
            </a:r>
          </a:p>
        </p:txBody>
      </p:sp>
      <p:sp>
        <p:nvSpPr>
          <p:cNvPr id="5" name="Rounded Rectangle 4"/>
          <p:cNvSpPr/>
          <p:nvPr/>
        </p:nvSpPr>
        <p:spPr>
          <a:xfrm>
            <a:off x="90663" y="2429288"/>
            <a:ext cx="1535726" cy="78110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Financial Need</a:t>
            </a:r>
          </a:p>
        </p:txBody>
      </p:sp>
      <p:sp>
        <p:nvSpPr>
          <p:cNvPr id="6" name="Rounded Rectangle 5"/>
          <p:cNvSpPr/>
          <p:nvPr/>
        </p:nvSpPr>
        <p:spPr>
          <a:xfrm>
            <a:off x="2405740" y="1304436"/>
            <a:ext cx="1404260" cy="75356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Use case </a:t>
            </a: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a:t>
            </a:r>
          </a:p>
        </p:txBody>
      </p:sp>
      <p:sp>
        <p:nvSpPr>
          <p:cNvPr id="7" name="Rounded Rectangle 6"/>
          <p:cNvSpPr/>
          <p:nvPr/>
        </p:nvSpPr>
        <p:spPr>
          <a:xfrm>
            <a:off x="4686949" y="1516068"/>
            <a:ext cx="1985619" cy="753560"/>
          </a:xfrm>
          <a:prstGeom prst="roundRect">
            <a:avLst/>
          </a:prstGeom>
          <a:solidFill>
            <a:srgbClr val="62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Financial Device 1</a:t>
            </a:r>
          </a:p>
        </p:txBody>
      </p:sp>
      <p:sp>
        <p:nvSpPr>
          <p:cNvPr id="11" name="Rounded Rectangle 10"/>
          <p:cNvSpPr/>
          <p:nvPr/>
        </p:nvSpPr>
        <p:spPr>
          <a:xfrm>
            <a:off x="2405740" y="4450329"/>
            <a:ext cx="1634810" cy="1006889"/>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Use Case: </a:t>
            </a:r>
            <a:r>
              <a:rPr kumimoji="0" lang="en-ZA" sz="1167"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Discrete purpose for which a person use a financial device.</a:t>
            </a:r>
          </a:p>
        </p:txBody>
      </p:sp>
      <p:cxnSp>
        <p:nvCxnSpPr>
          <p:cNvPr id="19" name="Straight Arrow Connector 18"/>
          <p:cNvCxnSpPr>
            <a:stCxn id="5" idx="3"/>
            <a:endCxn id="6" idx="1"/>
          </p:cNvCxnSpPr>
          <p:nvPr/>
        </p:nvCxnSpPr>
        <p:spPr>
          <a:xfrm flipV="1">
            <a:off x="1626389" y="1681216"/>
            <a:ext cx="779351" cy="1138626"/>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 idx="3"/>
            <a:endCxn id="46" idx="1"/>
          </p:cNvCxnSpPr>
          <p:nvPr/>
        </p:nvCxnSpPr>
        <p:spPr>
          <a:xfrm flipV="1">
            <a:off x="1626389" y="2806068"/>
            <a:ext cx="779351" cy="13774"/>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5" idx="3"/>
            <a:endCxn id="50" idx="1"/>
          </p:cNvCxnSpPr>
          <p:nvPr/>
        </p:nvCxnSpPr>
        <p:spPr>
          <a:xfrm>
            <a:off x="1626389" y="2819842"/>
            <a:ext cx="779351" cy="1111078"/>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2405740" y="2429288"/>
            <a:ext cx="1404260" cy="75356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Use case </a:t>
            </a: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a:t>
            </a:r>
          </a:p>
        </p:txBody>
      </p:sp>
      <p:sp>
        <p:nvSpPr>
          <p:cNvPr id="50" name="Rounded Rectangle 49"/>
          <p:cNvSpPr/>
          <p:nvPr/>
        </p:nvSpPr>
        <p:spPr>
          <a:xfrm>
            <a:off x="2405740" y="3554140"/>
            <a:ext cx="1404260" cy="75356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Use case </a:t>
            </a: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3</a:t>
            </a:r>
          </a:p>
        </p:txBody>
      </p:sp>
      <p:sp>
        <p:nvSpPr>
          <p:cNvPr id="55" name="Rounded Rectangle 54"/>
          <p:cNvSpPr/>
          <p:nvPr/>
        </p:nvSpPr>
        <p:spPr>
          <a:xfrm>
            <a:off x="4686949" y="2380140"/>
            <a:ext cx="1985619" cy="753560"/>
          </a:xfrm>
          <a:prstGeom prst="roundRect">
            <a:avLst/>
          </a:prstGeom>
          <a:solidFill>
            <a:srgbClr val="62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Financial Device 2</a:t>
            </a:r>
          </a:p>
        </p:txBody>
      </p:sp>
      <p:sp>
        <p:nvSpPr>
          <p:cNvPr id="56" name="Rounded Rectangle 55"/>
          <p:cNvSpPr/>
          <p:nvPr/>
        </p:nvSpPr>
        <p:spPr>
          <a:xfrm>
            <a:off x="4686949" y="3244212"/>
            <a:ext cx="1985619" cy="753560"/>
          </a:xfrm>
          <a:prstGeom prst="roundRect">
            <a:avLst/>
          </a:prstGeom>
          <a:solidFill>
            <a:srgbClr val="62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Financial Device 3</a:t>
            </a:r>
          </a:p>
        </p:txBody>
      </p:sp>
      <p:cxnSp>
        <p:nvCxnSpPr>
          <p:cNvPr id="57" name="Straight Arrow Connector 56"/>
          <p:cNvCxnSpPr>
            <a:stCxn id="46" idx="3"/>
            <a:endCxn id="7" idx="1"/>
          </p:cNvCxnSpPr>
          <p:nvPr/>
        </p:nvCxnSpPr>
        <p:spPr>
          <a:xfrm flipV="1">
            <a:off x="3810000" y="1892848"/>
            <a:ext cx="876949" cy="91322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6" idx="3"/>
            <a:endCxn id="55" idx="1"/>
          </p:cNvCxnSpPr>
          <p:nvPr/>
        </p:nvCxnSpPr>
        <p:spPr>
          <a:xfrm flipV="1">
            <a:off x="3810000" y="2756920"/>
            <a:ext cx="876949" cy="49148"/>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6" idx="3"/>
            <a:endCxn id="56" idx="1"/>
          </p:cNvCxnSpPr>
          <p:nvPr/>
        </p:nvCxnSpPr>
        <p:spPr>
          <a:xfrm>
            <a:off x="3810000" y="2806068"/>
            <a:ext cx="876949" cy="814924"/>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4686949" y="4046786"/>
            <a:ext cx="2239145" cy="1410432"/>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Financial Device: </a:t>
            </a:r>
            <a:r>
              <a:rPr kumimoji="0" lang="en-ZA" sz="1167"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 physical, social or electronic mechanism that stores, accumulates, distributes or transfers monetary value, and can be used to meet a financial need.</a:t>
            </a:r>
          </a:p>
        </p:txBody>
      </p:sp>
      <p:sp>
        <p:nvSpPr>
          <p:cNvPr id="72" name="Rounded Rectangle 71"/>
          <p:cNvSpPr/>
          <p:nvPr/>
        </p:nvSpPr>
        <p:spPr>
          <a:xfrm>
            <a:off x="7572493" y="1892848"/>
            <a:ext cx="2355569" cy="75329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Recency</a:t>
            </a:r>
          </a:p>
        </p:txBody>
      </p:sp>
      <p:sp>
        <p:nvSpPr>
          <p:cNvPr id="73" name="Rounded Rectangle 72"/>
          <p:cNvSpPr/>
          <p:nvPr/>
        </p:nvSpPr>
        <p:spPr>
          <a:xfrm>
            <a:off x="7572493" y="2752672"/>
            <a:ext cx="2355569" cy="75329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Monetary value</a:t>
            </a:r>
          </a:p>
        </p:txBody>
      </p:sp>
      <p:sp>
        <p:nvSpPr>
          <p:cNvPr id="74" name="Rounded Rectangle 73"/>
          <p:cNvSpPr/>
          <p:nvPr/>
        </p:nvSpPr>
        <p:spPr>
          <a:xfrm>
            <a:off x="7572493" y="3620992"/>
            <a:ext cx="2355569" cy="75329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Duration</a:t>
            </a:r>
          </a:p>
        </p:txBody>
      </p:sp>
      <p:cxnSp>
        <p:nvCxnSpPr>
          <p:cNvPr id="75" name="Straight Arrow Connector 74"/>
          <p:cNvCxnSpPr>
            <a:stCxn id="55" idx="3"/>
            <a:endCxn id="73" idx="1"/>
          </p:cNvCxnSpPr>
          <p:nvPr/>
        </p:nvCxnSpPr>
        <p:spPr>
          <a:xfrm>
            <a:off x="6672568" y="2756920"/>
            <a:ext cx="899925" cy="372397"/>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55" idx="3"/>
            <a:endCxn id="72" idx="1"/>
          </p:cNvCxnSpPr>
          <p:nvPr/>
        </p:nvCxnSpPr>
        <p:spPr>
          <a:xfrm flipV="1">
            <a:off x="6672568" y="2269493"/>
            <a:ext cx="899925" cy="487427"/>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5" idx="3"/>
            <a:endCxn id="74" idx="1"/>
          </p:cNvCxnSpPr>
          <p:nvPr/>
        </p:nvCxnSpPr>
        <p:spPr>
          <a:xfrm>
            <a:off x="6672568" y="2756920"/>
            <a:ext cx="899925" cy="1240717"/>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549517" y="1048528"/>
            <a:ext cx="2355569" cy="75329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Frequency</a:t>
            </a:r>
          </a:p>
        </p:txBody>
      </p:sp>
      <p:cxnSp>
        <p:nvCxnSpPr>
          <p:cNvPr id="29" name="Straight Arrow Connector 28"/>
          <p:cNvCxnSpPr>
            <a:stCxn id="55" idx="3"/>
            <a:endCxn id="28" idx="1"/>
          </p:cNvCxnSpPr>
          <p:nvPr/>
        </p:nvCxnSpPr>
        <p:spPr>
          <a:xfrm flipV="1">
            <a:off x="6672568" y="1425173"/>
            <a:ext cx="876949" cy="1331747"/>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7" name="Rounded Rectangle 10"/>
          <p:cNvSpPr/>
          <p:nvPr/>
        </p:nvSpPr>
        <p:spPr>
          <a:xfrm>
            <a:off x="7572493" y="4460828"/>
            <a:ext cx="2355569" cy="776662"/>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7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Usage: </a:t>
            </a:r>
            <a:r>
              <a:rPr kumimoji="0" lang="en-GB" sz="117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 person deploying a financial device to meet a specific financial need.</a:t>
            </a:r>
            <a:endParaRPr kumimoji="0" lang="en-ZA" sz="117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48" name="Rounded Rectangle 10"/>
          <p:cNvSpPr/>
          <p:nvPr/>
        </p:nvSpPr>
        <p:spPr>
          <a:xfrm>
            <a:off x="90663" y="3336587"/>
            <a:ext cx="1668678" cy="1750979"/>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67"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67"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Financial </a:t>
            </a:r>
            <a:r>
              <a:rPr kumimoji="0" lang="en-ZA" sz="1167"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Need: </a:t>
            </a:r>
            <a:r>
              <a:rPr kumimoji="0" lang="en-ZA" sz="1167"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 human need that can be met by or through financial devices</a:t>
            </a:r>
            <a:r>
              <a:rPr kumimoji="0" lang="en-ZA" sz="1167"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67" kern="0" dirty="0" smtClean="0">
                <a:solidFill>
                  <a:sysClr val="windowText" lastClr="000000"/>
                </a:solidFill>
                <a:latin typeface="Arial" panose="020B0604020202020204" pitchFamily="34" charset="0"/>
                <a:cs typeface="Arial" panose="020B0604020202020204" pitchFamily="34" charset="0"/>
              </a:rPr>
              <a:t>Liquidity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67" kern="0" dirty="0" smtClean="0">
                <a:solidFill>
                  <a:sysClr val="windowText" lastClr="000000"/>
                </a:solidFill>
                <a:latin typeface="Arial" panose="020B0604020202020204" pitchFamily="34" charset="0"/>
                <a:cs typeface="Arial" panose="020B0604020202020204" pitchFamily="34" charset="0"/>
              </a:rPr>
              <a:t>Resilience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67" kern="0" dirty="0" smtClean="0">
                <a:solidFill>
                  <a:sysClr val="windowText" lastClr="000000"/>
                </a:solidFill>
                <a:latin typeface="Arial" panose="020B0604020202020204" pitchFamily="34" charset="0"/>
                <a:cs typeface="Arial" panose="020B0604020202020204" pitchFamily="34" charset="0"/>
              </a:rPr>
              <a:t>Meeting goals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67" kern="0" dirty="0" smtClean="0">
                <a:solidFill>
                  <a:sysClr val="windowText" lastClr="000000"/>
                </a:solidFill>
                <a:latin typeface="Arial" panose="020B0604020202020204" pitchFamily="34" charset="0"/>
                <a:cs typeface="Arial" panose="020B0604020202020204" pitchFamily="34" charset="0"/>
              </a:rPr>
              <a:t>Transfer of value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67"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659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1103" y="1968346"/>
            <a:ext cx="9144001" cy="2006754"/>
          </a:xfrm>
          <a:prstGeom prst="roundRect">
            <a:avLst/>
          </a:prstGeom>
          <a:solidFill>
            <a:schemeClr val="accent5">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defRPr/>
            </a:pPr>
            <a:r>
              <a:rPr lang="en-ZA" dirty="0"/>
              <a:t>Overview</a:t>
            </a:r>
          </a:p>
        </p:txBody>
      </p:sp>
      <p:sp>
        <p:nvSpPr>
          <p:cNvPr id="44035" name="Content Placeholder 2"/>
          <p:cNvSpPr>
            <a:spLocks noGrp="1"/>
          </p:cNvSpPr>
          <p:nvPr>
            <p:ph idx="1"/>
          </p:nvPr>
        </p:nvSpPr>
        <p:spPr/>
        <p:txBody>
          <a:bodyPr/>
          <a:lstStyle/>
          <a:p>
            <a:pPr marL="380996" indent="-380996">
              <a:buFont typeface="Arial" panose="020B0604020202020204" pitchFamily="34" charset="0"/>
              <a:buChar char="•"/>
              <a:defRPr/>
            </a:pPr>
            <a:r>
              <a:rPr lang="en-ZA" altLang="en-US" sz="2000" b="1" dirty="0"/>
              <a:t>Who are we</a:t>
            </a:r>
            <a:endParaRPr lang="en-ZA" altLang="en-US" sz="2000" dirty="0"/>
          </a:p>
          <a:p>
            <a:pPr marL="380996" indent="-380996">
              <a:buFont typeface="Arial" panose="020B0604020202020204" pitchFamily="34" charset="0"/>
              <a:buChar char="•"/>
              <a:defRPr/>
            </a:pPr>
            <a:endParaRPr lang="en-ZA" altLang="en-US" sz="2000" b="1" dirty="0"/>
          </a:p>
          <a:p>
            <a:pPr marL="380996" indent="-380996">
              <a:buFont typeface="Arial" panose="020B0604020202020204" pitchFamily="34" charset="0"/>
              <a:buChar char="•"/>
              <a:defRPr/>
            </a:pPr>
            <a:r>
              <a:rPr lang="en-ZA" altLang="en-US" sz="2000" b="1" dirty="0"/>
              <a:t>Our measurement work</a:t>
            </a:r>
          </a:p>
          <a:p>
            <a:pPr marL="380996" indent="-380996">
              <a:buFont typeface="Arial" panose="020B0604020202020204" pitchFamily="34" charset="0"/>
              <a:buChar char="•"/>
              <a:defRPr/>
            </a:pPr>
            <a:endParaRPr lang="en-ZA" altLang="en-US" sz="2000" b="1" dirty="0"/>
          </a:p>
          <a:p>
            <a:pPr marL="888991" lvl="1" indent="-380996">
              <a:buFont typeface="Arial" panose="020B0604020202020204" pitchFamily="34" charset="0"/>
              <a:buChar char="•"/>
              <a:defRPr/>
            </a:pPr>
            <a:r>
              <a:rPr lang="en-ZA" altLang="en-US" sz="2000" dirty="0"/>
              <a:t>Measurement challenge in financial inclusion</a:t>
            </a:r>
          </a:p>
          <a:p>
            <a:pPr marL="888991" lvl="1" indent="-380996">
              <a:buFont typeface="Arial" panose="020B0604020202020204" pitchFamily="34" charset="0"/>
              <a:buChar char="•"/>
              <a:defRPr/>
            </a:pPr>
            <a:r>
              <a:rPr lang="en-ZA" altLang="en-US" sz="2000" dirty="0"/>
              <a:t>The i2i approach</a:t>
            </a:r>
          </a:p>
          <a:p>
            <a:pPr marL="888991" lvl="1" indent="-380996">
              <a:buFont typeface="Arial" panose="020B0604020202020204" pitchFamily="34" charset="0"/>
              <a:buChar char="•"/>
              <a:defRPr/>
            </a:pPr>
            <a:r>
              <a:rPr lang="en-ZA" altLang="en-US" sz="2000" b="1" dirty="0"/>
              <a:t>The way forward </a:t>
            </a:r>
          </a:p>
          <a:p>
            <a:pPr marL="0" indent="0">
              <a:buNone/>
              <a:defRPr/>
            </a:pPr>
            <a:endParaRPr lang="en-ZA" altLang="en-US" b="1" strike="sngStrike" dirty="0"/>
          </a:p>
        </p:txBody>
      </p:sp>
    </p:spTree>
    <p:extLst>
      <p:ext uri="{BB962C8B-B14F-4D97-AF65-F5344CB8AC3E}">
        <p14:creationId xmlns:p14="http://schemas.microsoft.com/office/powerpoint/2010/main" val="4181842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dirty="0" smtClean="0"/>
              <a:t>The way forward</a:t>
            </a:r>
            <a:endParaRPr lang="en-ZA" dirty="0"/>
          </a:p>
        </p:txBody>
      </p:sp>
      <p:sp>
        <p:nvSpPr>
          <p:cNvPr id="5" name="Rectangle 4"/>
          <p:cNvSpPr/>
          <p:nvPr/>
        </p:nvSpPr>
        <p:spPr>
          <a:xfrm>
            <a:off x="262646" y="1069128"/>
            <a:ext cx="9659567" cy="4708981"/>
          </a:xfrm>
          <a:prstGeom prst="rect">
            <a:avLst/>
          </a:prstGeom>
        </p:spPr>
        <p:txBody>
          <a:bodyPr wrap="square">
            <a:spAutoFit/>
          </a:bodyPr>
          <a:lstStyle/>
          <a:p>
            <a:pPr marL="342900" lvl="0" indent="-342900" eaLnBrk="1" fontAlgn="auto" hangingPunct="1">
              <a:spcBef>
                <a:spcPts val="0"/>
              </a:spcBef>
              <a:spcAft>
                <a:spcPts val="0"/>
              </a:spcAft>
              <a:buFont typeface="Arial" panose="020B0604020202020204" pitchFamily="34" charset="0"/>
              <a:buChar char="•"/>
              <a:defRPr/>
            </a:pPr>
            <a:r>
              <a:rPr lang="en-ZA" sz="2000" kern="0" dirty="0" smtClean="0">
                <a:solidFill>
                  <a:srgbClr val="7A6F6B"/>
                </a:solidFill>
                <a:latin typeface="Arial" panose="020B0604020202020204" pitchFamily="34" charset="0"/>
                <a:cs typeface="Arial" panose="020B0604020202020204" pitchFamily="34" charset="0"/>
              </a:rPr>
              <a:t>Structuring </a:t>
            </a:r>
            <a:r>
              <a:rPr lang="en-ZA" sz="2000" kern="0" dirty="0">
                <a:solidFill>
                  <a:srgbClr val="7A6F6B"/>
                </a:solidFill>
                <a:latin typeface="Arial" panose="020B0604020202020204" pitchFamily="34" charset="0"/>
                <a:cs typeface="Arial" panose="020B0604020202020204" pitchFamily="34" charset="0"/>
              </a:rPr>
              <a:t>the </a:t>
            </a:r>
            <a:r>
              <a:rPr lang="en-ZA" sz="2000" b="1" kern="0" dirty="0">
                <a:solidFill>
                  <a:srgbClr val="7A6F6B"/>
                </a:solidFill>
                <a:latin typeface="Arial" panose="020B0604020202020204" pitchFamily="34" charset="0"/>
                <a:cs typeface="Arial" panose="020B0604020202020204" pitchFamily="34" charset="0"/>
              </a:rPr>
              <a:t>demand-side survey – needs-based approach </a:t>
            </a:r>
            <a:r>
              <a:rPr lang="en-ZA" sz="2000" kern="0" dirty="0">
                <a:solidFill>
                  <a:srgbClr val="7A6F6B"/>
                </a:solidFill>
                <a:latin typeface="Arial" panose="020B0604020202020204" pitchFamily="34" charset="0"/>
                <a:cs typeface="Arial" panose="020B0604020202020204" pitchFamily="34" charset="0"/>
              </a:rPr>
              <a:t>and usage metrics:</a:t>
            </a:r>
          </a:p>
          <a:p>
            <a:pPr marL="800100" lvl="1" indent="-342900" eaLnBrk="1" fontAlgn="auto" hangingPunct="1">
              <a:spcBef>
                <a:spcPts val="0"/>
              </a:spcBef>
              <a:spcAft>
                <a:spcPts val="0"/>
              </a:spcAft>
              <a:buFont typeface="Arial" panose="020B0604020202020204" pitchFamily="34" charset="0"/>
              <a:buChar char="•"/>
            </a:pPr>
            <a:r>
              <a:rPr lang="en-ZA" sz="2000" kern="0" dirty="0">
                <a:solidFill>
                  <a:srgbClr val="7A6F6B"/>
                </a:solidFill>
                <a:latin typeface="Arial" panose="020B0604020202020204" pitchFamily="34" charset="0"/>
                <a:cs typeface="Arial" panose="020B0604020202020204" pitchFamily="34" charset="0"/>
              </a:rPr>
              <a:t>South African </a:t>
            </a:r>
            <a:r>
              <a:rPr lang="en-ZA" sz="2000" kern="0" dirty="0" smtClean="0">
                <a:solidFill>
                  <a:srgbClr val="7A6F6B"/>
                </a:solidFill>
                <a:latin typeface="Arial" panose="020B0604020202020204" pitchFamily="34" charset="0"/>
                <a:cs typeface="Arial" panose="020B0604020202020204" pitchFamily="34" charset="0"/>
              </a:rPr>
              <a:t>survey just completed</a:t>
            </a:r>
          </a:p>
          <a:p>
            <a:pPr marL="800100" lvl="1" indent="-342900" eaLnBrk="1" fontAlgn="auto" hangingPunct="1">
              <a:spcBef>
                <a:spcPts val="0"/>
              </a:spcBef>
              <a:spcAft>
                <a:spcPts val="0"/>
              </a:spcAft>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“Needs strand” for resilience</a:t>
            </a:r>
          </a:p>
          <a:p>
            <a:pPr lvl="1" eaLnBrk="1" fontAlgn="auto" hangingPunct="1">
              <a:spcBef>
                <a:spcPts val="0"/>
              </a:spcBef>
              <a:spcAft>
                <a:spcPts val="0"/>
              </a:spcAft>
            </a:pPr>
            <a:endParaRPr lang="en-ZA" sz="2000" kern="0" dirty="0">
              <a:solidFill>
                <a:srgbClr val="7A6F6B"/>
              </a:solidFill>
              <a:latin typeface="Arial" panose="020B0604020202020204" pitchFamily="34" charset="0"/>
              <a:cs typeface="Arial" panose="020B0604020202020204" pitchFamily="34" charset="0"/>
            </a:endParaRPr>
          </a:p>
          <a:p>
            <a:pPr marL="342900" lvl="0" indent="-342900" eaLnBrk="1" fontAlgn="auto" hangingPunct="1">
              <a:spcBef>
                <a:spcPts val="0"/>
              </a:spcBef>
              <a:spcAft>
                <a:spcPts val="0"/>
              </a:spcAft>
              <a:buFont typeface="Arial" panose="020B0604020202020204" pitchFamily="34" charset="0"/>
              <a:buChar char="•"/>
              <a:defRPr/>
            </a:pPr>
            <a:r>
              <a:rPr lang="en-ZA" sz="2000" kern="0" dirty="0" smtClean="0">
                <a:solidFill>
                  <a:srgbClr val="7A6F6B"/>
                </a:solidFill>
                <a:latin typeface="Arial" panose="020B0604020202020204" pitchFamily="34" charset="0"/>
                <a:cs typeface="Arial" panose="020B0604020202020204" pitchFamily="34" charset="0"/>
              </a:rPr>
              <a:t>Develop </a:t>
            </a:r>
            <a:r>
              <a:rPr lang="en-ZA" sz="2000" b="1" kern="0" dirty="0">
                <a:solidFill>
                  <a:srgbClr val="7A6F6B"/>
                </a:solidFill>
                <a:latin typeface="Arial" panose="020B0604020202020204" pitchFamily="34" charset="0"/>
                <a:cs typeface="Arial" panose="020B0604020202020204" pitchFamily="34" charset="0"/>
              </a:rPr>
              <a:t>analytical </a:t>
            </a:r>
            <a:r>
              <a:rPr lang="en-ZA" sz="2000" b="1" kern="0" dirty="0" smtClean="0">
                <a:solidFill>
                  <a:srgbClr val="7A6F6B"/>
                </a:solidFill>
                <a:latin typeface="Arial" panose="020B0604020202020204" pitchFamily="34" charset="0"/>
                <a:cs typeface="Arial" panose="020B0604020202020204" pitchFamily="34" charset="0"/>
              </a:rPr>
              <a:t>framework for drivers </a:t>
            </a:r>
            <a:r>
              <a:rPr lang="en-ZA" sz="2000" kern="0" dirty="0" smtClean="0">
                <a:solidFill>
                  <a:srgbClr val="7A6F6B"/>
                </a:solidFill>
                <a:latin typeface="Arial" panose="020B0604020202020204" pitchFamily="34" charset="0"/>
                <a:cs typeface="Arial" panose="020B0604020202020204" pitchFamily="34" charset="0"/>
              </a:rPr>
              <a:t>of usage </a:t>
            </a:r>
          </a:p>
          <a:p>
            <a:pPr marL="800100" lvl="1" indent="-342900" eaLnBrk="1" fontAlgn="auto" hangingPunct="1">
              <a:spcBef>
                <a:spcPts val="0"/>
              </a:spcBef>
              <a:spcAft>
                <a:spcPts val="0"/>
              </a:spcAft>
              <a:buFont typeface="Arial" panose="020B0604020202020204" pitchFamily="34" charset="0"/>
              <a:buChar char="•"/>
              <a:defRPr/>
            </a:pPr>
            <a:r>
              <a:rPr lang="en-ZA" sz="2000" kern="0" dirty="0" smtClean="0">
                <a:solidFill>
                  <a:srgbClr val="7A6F6B"/>
                </a:solidFill>
                <a:latin typeface="Arial" panose="020B0604020202020204" pitchFamily="34" charset="0"/>
                <a:cs typeface="Arial" panose="020B0604020202020204" pitchFamily="34" charset="0"/>
              </a:rPr>
              <a:t>Will reflect individual country realities</a:t>
            </a:r>
          </a:p>
          <a:p>
            <a:pPr marL="800100" lvl="1" indent="-342900" eaLnBrk="1" fontAlgn="auto" hangingPunct="1">
              <a:spcBef>
                <a:spcPts val="0"/>
              </a:spcBef>
              <a:spcAft>
                <a:spcPts val="0"/>
              </a:spcAft>
              <a:buFont typeface="Arial" panose="020B0604020202020204" pitchFamily="34" charset="0"/>
              <a:buChar char="•"/>
              <a:defRPr/>
            </a:pPr>
            <a:r>
              <a:rPr lang="en-ZA" sz="2000" kern="0" dirty="0" smtClean="0">
                <a:solidFill>
                  <a:srgbClr val="7A6F6B"/>
                </a:solidFill>
                <a:latin typeface="Arial" panose="020B0604020202020204" pitchFamily="34" charset="0"/>
                <a:cs typeface="Arial" panose="020B0604020202020204" pitchFamily="34" charset="0"/>
              </a:rPr>
              <a:t>Match </a:t>
            </a:r>
            <a:r>
              <a:rPr lang="en-ZA" sz="2000" kern="0" dirty="0">
                <a:solidFill>
                  <a:srgbClr val="7A6F6B"/>
                </a:solidFill>
                <a:latin typeface="Arial" panose="020B0604020202020204" pitchFamily="34" charset="0"/>
                <a:cs typeface="Arial" panose="020B0604020202020204" pitchFamily="34" charset="0"/>
              </a:rPr>
              <a:t>actual </a:t>
            </a:r>
            <a:r>
              <a:rPr lang="en-ZA" sz="2000" kern="0" dirty="0" smtClean="0">
                <a:solidFill>
                  <a:srgbClr val="7A6F6B"/>
                </a:solidFill>
                <a:latin typeface="Arial" panose="020B0604020202020204" pitchFamily="34" charset="0"/>
                <a:cs typeface="Arial" panose="020B0604020202020204" pitchFamily="34" charset="0"/>
              </a:rPr>
              <a:t>service provider data (supply-side)  </a:t>
            </a:r>
            <a:r>
              <a:rPr lang="en-ZA" sz="2000" kern="0" dirty="0">
                <a:solidFill>
                  <a:srgbClr val="7A6F6B"/>
                </a:solidFill>
                <a:latin typeface="Arial" panose="020B0604020202020204" pitchFamily="34" charset="0"/>
                <a:cs typeface="Arial" panose="020B0604020202020204" pitchFamily="34" charset="0"/>
              </a:rPr>
              <a:t>with survey data</a:t>
            </a:r>
          </a:p>
          <a:p>
            <a:pPr marL="1257300" lvl="2" indent="-342900" eaLnBrk="1" fontAlgn="auto" hangingPunct="1">
              <a:spcBef>
                <a:spcPts val="0"/>
              </a:spcBef>
              <a:spcAft>
                <a:spcPts val="0"/>
              </a:spcAft>
              <a:buFont typeface="Arial" panose="020B0604020202020204" pitchFamily="34" charset="0"/>
              <a:buChar char="•"/>
            </a:pPr>
            <a:r>
              <a:rPr lang="en-ZA" sz="2000" kern="0" dirty="0">
                <a:solidFill>
                  <a:srgbClr val="7A6F6B"/>
                </a:solidFill>
                <a:latin typeface="Arial" panose="020B0604020202020204" pitchFamily="34" charset="0"/>
                <a:cs typeface="Arial" panose="020B0604020202020204" pitchFamily="34" charset="0"/>
              </a:rPr>
              <a:t>Determine </a:t>
            </a:r>
            <a:r>
              <a:rPr lang="en-ZA" sz="2000" kern="0" dirty="0" smtClean="0">
                <a:solidFill>
                  <a:srgbClr val="7A6F6B"/>
                </a:solidFill>
                <a:latin typeface="Arial" panose="020B0604020202020204" pitchFamily="34" charset="0"/>
                <a:cs typeface="Arial" panose="020B0604020202020204" pitchFamily="34" charset="0"/>
              </a:rPr>
              <a:t>drivers </a:t>
            </a:r>
            <a:r>
              <a:rPr lang="en-ZA" sz="2000" kern="0" dirty="0">
                <a:solidFill>
                  <a:srgbClr val="7A6F6B"/>
                </a:solidFill>
                <a:latin typeface="Arial" panose="020B0604020202020204" pitchFamily="34" charset="0"/>
                <a:cs typeface="Arial" panose="020B0604020202020204" pitchFamily="34" charset="0"/>
              </a:rPr>
              <a:t>for uptake/first use</a:t>
            </a:r>
          </a:p>
          <a:p>
            <a:pPr marL="1257300" lvl="2" indent="-342900" eaLnBrk="1" fontAlgn="auto" hangingPunct="1">
              <a:spcBef>
                <a:spcPts val="0"/>
              </a:spcBef>
              <a:spcAft>
                <a:spcPts val="0"/>
              </a:spcAft>
              <a:buFont typeface="Arial" panose="020B0604020202020204" pitchFamily="34" charset="0"/>
              <a:buChar char="•"/>
            </a:pPr>
            <a:r>
              <a:rPr lang="en-ZA" sz="2000" kern="0" dirty="0">
                <a:solidFill>
                  <a:srgbClr val="7A6F6B"/>
                </a:solidFill>
                <a:latin typeface="Arial" panose="020B0604020202020204" pitchFamily="34" charset="0"/>
                <a:cs typeface="Arial" panose="020B0604020202020204" pitchFamily="34" charset="0"/>
              </a:rPr>
              <a:t>Determine drivers for continued use/no </a:t>
            </a:r>
            <a:r>
              <a:rPr lang="en-ZA" sz="2000" kern="0" dirty="0" smtClean="0">
                <a:solidFill>
                  <a:srgbClr val="7A6F6B"/>
                </a:solidFill>
                <a:latin typeface="Arial" panose="020B0604020202020204" pitchFamily="34" charset="0"/>
                <a:cs typeface="Arial" panose="020B0604020202020204" pitchFamily="34" charset="0"/>
              </a:rPr>
              <a:t>use</a:t>
            </a:r>
          </a:p>
          <a:p>
            <a:pPr marL="342900" indent="-342900" eaLnBrk="1" fontAlgn="auto" hangingPunct="1">
              <a:spcBef>
                <a:spcPts val="0"/>
              </a:spcBef>
              <a:spcAft>
                <a:spcPts val="0"/>
              </a:spcAft>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Consider other factors – trust, financial capability, behavioural factors </a:t>
            </a:r>
            <a:endParaRPr lang="en-ZA" sz="2000" kern="0" dirty="0">
              <a:solidFill>
                <a:srgbClr val="7A6F6B"/>
              </a:solidFill>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Develop </a:t>
            </a:r>
            <a:r>
              <a:rPr lang="en-ZA" sz="2000" b="1" kern="0" dirty="0" smtClean="0">
                <a:solidFill>
                  <a:srgbClr val="7A6F6B"/>
                </a:solidFill>
                <a:latin typeface="Arial" panose="020B0604020202020204" pitchFamily="34" charset="0"/>
                <a:cs typeface="Arial" panose="020B0604020202020204" pitchFamily="34" charset="0"/>
              </a:rPr>
              <a:t>outcome measurement framework</a:t>
            </a:r>
          </a:p>
          <a:p>
            <a:pPr marL="800100" lvl="1" indent="-342900" eaLnBrk="1" fontAlgn="auto" hangingPunct="1">
              <a:spcBef>
                <a:spcPts val="0"/>
              </a:spcBef>
              <a:spcAft>
                <a:spcPts val="0"/>
              </a:spcAft>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Liquidity, resilience, meeting goals</a:t>
            </a:r>
            <a:endParaRPr lang="en-ZA" sz="2000" kern="0" dirty="0">
              <a:solidFill>
                <a:srgbClr val="7A6F6B"/>
              </a:solidFill>
              <a:latin typeface="Arial" panose="020B0604020202020204" pitchFamily="34" charset="0"/>
              <a:cs typeface="Arial" panose="020B0604020202020204" pitchFamily="34" charset="0"/>
            </a:endParaRPr>
          </a:p>
          <a:p>
            <a:pPr marL="800100" lvl="1" indent="-342900" eaLnBrk="1" fontAlgn="auto" hangingPunct="1">
              <a:spcBef>
                <a:spcPts val="0"/>
              </a:spcBef>
              <a:spcAft>
                <a:spcPts val="0"/>
              </a:spcAft>
              <a:buFont typeface="Arial" panose="020B0604020202020204" pitchFamily="34" charset="0"/>
              <a:buChar char="•"/>
              <a:defRPr/>
            </a:pPr>
            <a:r>
              <a:rPr lang="en-ZA" sz="2000" kern="0" dirty="0">
                <a:solidFill>
                  <a:srgbClr val="7A6F6B"/>
                </a:solidFill>
                <a:latin typeface="Arial" panose="020B0604020202020204" pitchFamily="34" charset="0"/>
                <a:cs typeface="Arial" panose="020B0604020202020204" pitchFamily="34" charset="0"/>
              </a:rPr>
              <a:t>Validate consistency of measuring outcomes </a:t>
            </a:r>
            <a:r>
              <a:rPr lang="en-ZA" sz="2000" kern="0" dirty="0" smtClean="0">
                <a:solidFill>
                  <a:srgbClr val="7A6F6B"/>
                </a:solidFill>
                <a:latin typeface="Arial" panose="020B0604020202020204" pitchFamily="34" charset="0"/>
                <a:cs typeface="Arial" panose="020B0604020202020204" pitchFamily="34" charset="0"/>
              </a:rPr>
              <a:t>from usage and any other factors</a:t>
            </a:r>
            <a:endParaRPr lang="en-ZA" sz="2000" kern="0" dirty="0">
              <a:solidFill>
                <a:srgbClr val="7A6F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896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dirty="0" smtClean="0"/>
              <a:t>The way forward</a:t>
            </a:r>
            <a:endParaRPr lang="en-ZA" dirty="0"/>
          </a:p>
        </p:txBody>
      </p:sp>
      <p:sp>
        <p:nvSpPr>
          <p:cNvPr id="4" name="Rectangle 3"/>
          <p:cNvSpPr/>
          <p:nvPr/>
        </p:nvSpPr>
        <p:spPr>
          <a:xfrm>
            <a:off x="865762" y="1506872"/>
            <a:ext cx="8764621" cy="3231654"/>
          </a:xfrm>
          <a:prstGeom prst="rect">
            <a:avLst/>
          </a:prstGeom>
        </p:spPr>
        <p:txBody>
          <a:bodyPr wrap="square">
            <a:spAutoFit/>
          </a:bodyPr>
          <a:lstStyle/>
          <a:p>
            <a:pPr marL="342900" lvl="0" indent="-342900">
              <a:spcBef>
                <a:spcPct val="20000"/>
              </a:spcBef>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Develop </a:t>
            </a:r>
            <a:r>
              <a:rPr lang="en-ZA" sz="2000" b="1" kern="0" dirty="0" smtClean="0">
                <a:solidFill>
                  <a:srgbClr val="7A6F6B"/>
                </a:solidFill>
                <a:latin typeface="Arial" panose="020B0604020202020204" pitchFamily="34" charset="0"/>
                <a:cs typeface="Arial" panose="020B0604020202020204" pitchFamily="34" charset="0"/>
              </a:rPr>
              <a:t>measurement lenses </a:t>
            </a:r>
            <a:r>
              <a:rPr lang="en-ZA" sz="2000" kern="0" dirty="0" smtClean="0">
                <a:solidFill>
                  <a:srgbClr val="7A6F6B"/>
                </a:solidFill>
                <a:latin typeface="Arial" panose="020B0604020202020204" pitchFamily="34" charset="0"/>
                <a:cs typeface="Arial" panose="020B0604020202020204" pitchFamily="34" charset="0"/>
              </a:rPr>
              <a:t>for</a:t>
            </a:r>
          </a:p>
          <a:p>
            <a:pPr marL="800100" lvl="1" indent="-342900">
              <a:spcBef>
                <a:spcPct val="20000"/>
              </a:spcBef>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Policy makers</a:t>
            </a:r>
          </a:p>
          <a:p>
            <a:pPr marL="800100" lvl="1" indent="-342900">
              <a:spcBef>
                <a:spcPct val="20000"/>
              </a:spcBef>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Regulators</a:t>
            </a:r>
          </a:p>
          <a:p>
            <a:pPr marL="800100" lvl="1" indent="-342900">
              <a:spcBef>
                <a:spcPct val="20000"/>
              </a:spcBef>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(Classes of financial service providers)</a:t>
            </a:r>
          </a:p>
          <a:p>
            <a:pPr marL="342900" lvl="0" indent="-342900">
              <a:spcBef>
                <a:spcPct val="20000"/>
              </a:spcBef>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Based on outcomes measurement framework </a:t>
            </a:r>
          </a:p>
          <a:p>
            <a:pPr marL="342900" lvl="0" indent="-342900">
              <a:spcBef>
                <a:spcPct val="20000"/>
              </a:spcBef>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Include additional data – regulatory data, data on financial infrastructure, relevant non-financial data </a:t>
            </a:r>
          </a:p>
          <a:p>
            <a:pPr marL="342900" lvl="0" indent="-342900">
              <a:spcBef>
                <a:spcPct val="20000"/>
              </a:spcBef>
              <a:buFont typeface="Arial" panose="020B0604020202020204" pitchFamily="34" charset="0"/>
              <a:buChar char="•"/>
            </a:pPr>
            <a:r>
              <a:rPr lang="en-ZA" sz="2000" kern="0" dirty="0" smtClean="0">
                <a:solidFill>
                  <a:srgbClr val="7A6F6B"/>
                </a:solidFill>
                <a:latin typeface="Arial" panose="020B0604020202020204" pitchFamily="34" charset="0"/>
                <a:cs typeface="Arial" panose="020B0604020202020204" pitchFamily="34" charset="0"/>
              </a:rPr>
              <a:t>Work </a:t>
            </a:r>
            <a:r>
              <a:rPr lang="en-ZA" sz="2000" kern="0" dirty="0">
                <a:solidFill>
                  <a:srgbClr val="7A6F6B"/>
                </a:solidFill>
                <a:latin typeface="Arial" panose="020B0604020202020204" pitchFamily="34" charset="0"/>
                <a:cs typeface="Arial" panose="020B0604020202020204" pitchFamily="34" charset="0"/>
              </a:rPr>
              <a:t>with </a:t>
            </a:r>
            <a:r>
              <a:rPr lang="en-ZA" sz="2000" kern="0" dirty="0" smtClean="0">
                <a:solidFill>
                  <a:srgbClr val="7A6F6B"/>
                </a:solidFill>
                <a:latin typeface="Arial" panose="020B0604020202020204" pitchFamily="34" charset="0"/>
                <a:cs typeface="Arial" panose="020B0604020202020204" pitchFamily="34" charset="0"/>
              </a:rPr>
              <a:t>specific countries </a:t>
            </a:r>
            <a:r>
              <a:rPr lang="en-ZA" sz="2000" kern="0" dirty="0">
                <a:solidFill>
                  <a:srgbClr val="7A6F6B"/>
                </a:solidFill>
                <a:latin typeface="Arial" panose="020B0604020202020204" pitchFamily="34" charset="0"/>
                <a:cs typeface="Arial" panose="020B0604020202020204" pitchFamily="34" charset="0"/>
              </a:rPr>
              <a:t>to develop </a:t>
            </a:r>
            <a:r>
              <a:rPr lang="en-ZA" sz="2000" kern="0" dirty="0" smtClean="0">
                <a:solidFill>
                  <a:srgbClr val="7A6F6B"/>
                </a:solidFill>
                <a:latin typeface="Arial" panose="020B0604020202020204" pitchFamily="34" charset="0"/>
                <a:cs typeface="Arial" panose="020B0604020202020204" pitchFamily="34" charset="0"/>
              </a:rPr>
              <a:t>and test these lenses – then extract insights for global approach </a:t>
            </a:r>
            <a:endParaRPr lang="en-ZA" sz="2000" kern="0" dirty="0">
              <a:solidFill>
                <a:srgbClr val="7A6F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410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Inform policy through measurement</a:t>
            </a:r>
            <a:endParaRPr lang="en-US" sz="2800" dirty="0"/>
          </a:p>
        </p:txBody>
      </p:sp>
      <p:sp>
        <p:nvSpPr>
          <p:cNvPr id="16" name="TextBox 15"/>
          <p:cNvSpPr txBox="1"/>
          <p:nvPr/>
        </p:nvSpPr>
        <p:spPr>
          <a:xfrm>
            <a:off x="5784687" y="1002335"/>
            <a:ext cx="2681980" cy="340519"/>
          </a:xfrm>
          <a:prstGeom prst="wedgeRoundRectCallout">
            <a:avLst>
              <a:gd name="adj1" fmla="val -50212"/>
              <a:gd name="adj2" fmla="val 125348"/>
              <a:gd name="adj3" fmla="val 16667"/>
            </a:avLst>
          </a:prstGeom>
          <a:solidFill>
            <a:schemeClr val="tx2">
              <a:lumMod val="20000"/>
              <a:lumOff val="80000"/>
            </a:schemeClr>
          </a:solidFill>
          <a:ln>
            <a:noFill/>
          </a:ln>
        </p:spPr>
        <p:txBody>
          <a:bodyPr wrap="square" rtlCol="0">
            <a:spAutoFit/>
          </a:bodyPr>
          <a:lstStyle/>
          <a:p>
            <a:r>
              <a:rPr lang="en-US" sz="1400" b="1" dirty="0">
                <a:solidFill>
                  <a:schemeClr val="accent5">
                    <a:lumMod val="25000"/>
                  </a:schemeClr>
                </a:solidFill>
                <a:latin typeface="Arial" panose="020B0604020202020204" pitchFamily="34" charset="0"/>
                <a:cs typeface="Arial" panose="020B0604020202020204" pitchFamily="34" charset="0"/>
              </a:rPr>
              <a:t>What is the current state?</a:t>
            </a:r>
          </a:p>
        </p:txBody>
      </p:sp>
      <p:sp>
        <p:nvSpPr>
          <p:cNvPr id="17" name="TextBox 16"/>
          <p:cNvSpPr txBox="1"/>
          <p:nvPr/>
        </p:nvSpPr>
        <p:spPr>
          <a:xfrm>
            <a:off x="7360207" y="3945516"/>
            <a:ext cx="2681980" cy="578882"/>
          </a:xfrm>
          <a:prstGeom prst="wedgeRoundRectCallout">
            <a:avLst>
              <a:gd name="adj1" fmla="val -68710"/>
              <a:gd name="adj2" fmla="val 96108"/>
              <a:gd name="adj3" fmla="val 16667"/>
            </a:avLst>
          </a:prstGeom>
          <a:solidFill>
            <a:schemeClr val="tx2">
              <a:lumMod val="20000"/>
              <a:lumOff val="80000"/>
            </a:schemeClr>
          </a:solidFill>
          <a:ln>
            <a:noFill/>
          </a:ln>
        </p:spPr>
        <p:txBody>
          <a:bodyPr wrap="square" rtlCol="0">
            <a:spAutoFit/>
          </a:bodyPr>
          <a:lstStyle/>
          <a:p>
            <a:r>
              <a:rPr lang="en-US" sz="1400" b="1" dirty="0">
                <a:solidFill>
                  <a:schemeClr val="accent5">
                    <a:lumMod val="25000"/>
                  </a:schemeClr>
                </a:solidFill>
                <a:latin typeface="Arial" panose="020B0604020202020204" pitchFamily="34" charset="0"/>
                <a:cs typeface="Arial" panose="020B0604020202020204" pitchFamily="34" charset="0"/>
              </a:rPr>
              <a:t>What indicators and what’s an appropriate target?</a:t>
            </a:r>
          </a:p>
        </p:txBody>
      </p:sp>
      <p:sp>
        <p:nvSpPr>
          <p:cNvPr id="18" name="TextBox 17"/>
          <p:cNvSpPr txBox="1"/>
          <p:nvPr/>
        </p:nvSpPr>
        <p:spPr>
          <a:xfrm>
            <a:off x="7574148" y="1906761"/>
            <a:ext cx="2681980" cy="578882"/>
          </a:xfrm>
          <a:prstGeom prst="wedgeRoundRectCallout">
            <a:avLst>
              <a:gd name="adj1" fmla="val -53308"/>
              <a:gd name="adj2" fmla="val 103788"/>
              <a:gd name="adj3" fmla="val 16667"/>
            </a:avLst>
          </a:prstGeom>
          <a:solidFill>
            <a:schemeClr val="tx2">
              <a:lumMod val="20000"/>
              <a:lumOff val="80000"/>
            </a:schemeClr>
          </a:solidFill>
          <a:ln>
            <a:noFill/>
          </a:ln>
        </p:spPr>
        <p:txBody>
          <a:bodyPr wrap="square" rtlCol="0">
            <a:spAutoFit/>
          </a:bodyPr>
          <a:lstStyle/>
          <a:p>
            <a:r>
              <a:rPr lang="en-US" sz="1400" b="1" dirty="0">
                <a:solidFill>
                  <a:schemeClr val="accent5">
                    <a:lumMod val="25000"/>
                  </a:schemeClr>
                </a:solidFill>
                <a:latin typeface="Arial" panose="020B0604020202020204" pitchFamily="34" charset="0"/>
                <a:cs typeface="Arial" panose="020B0604020202020204" pitchFamily="34" charset="0"/>
              </a:rPr>
              <a:t>What is the problem and what do I need to do?</a:t>
            </a:r>
          </a:p>
        </p:txBody>
      </p:sp>
      <p:sp>
        <p:nvSpPr>
          <p:cNvPr id="19" name="TextBox 18"/>
          <p:cNvSpPr txBox="1"/>
          <p:nvPr/>
        </p:nvSpPr>
        <p:spPr>
          <a:xfrm>
            <a:off x="225392" y="3656075"/>
            <a:ext cx="2681980" cy="578882"/>
          </a:xfrm>
          <a:prstGeom prst="wedgeRoundRectCallout">
            <a:avLst>
              <a:gd name="adj1" fmla="val 57521"/>
              <a:gd name="adj2" fmla="val 154926"/>
              <a:gd name="adj3" fmla="val 16667"/>
            </a:avLst>
          </a:prstGeom>
          <a:solidFill>
            <a:schemeClr val="tx2">
              <a:lumMod val="20000"/>
              <a:lumOff val="80000"/>
            </a:schemeClr>
          </a:solidFill>
          <a:ln>
            <a:noFill/>
          </a:ln>
        </p:spPr>
        <p:txBody>
          <a:bodyPr wrap="square" rtlCol="0">
            <a:spAutoFit/>
          </a:bodyPr>
          <a:lstStyle/>
          <a:p>
            <a:r>
              <a:rPr lang="en-US" sz="1400" b="1" dirty="0">
                <a:solidFill>
                  <a:schemeClr val="accent5">
                    <a:lumMod val="25000"/>
                  </a:schemeClr>
                </a:solidFill>
                <a:latin typeface="Arial" panose="020B0604020202020204" pitchFamily="34" charset="0"/>
                <a:cs typeface="Arial" panose="020B0604020202020204" pitchFamily="34" charset="0"/>
              </a:rPr>
              <a:t>Measure progress towards goal</a:t>
            </a:r>
          </a:p>
        </p:txBody>
      </p:sp>
      <p:sp>
        <p:nvSpPr>
          <p:cNvPr id="34" name="TextBox 33"/>
          <p:cNvSpPr txBox="1"/>
          <p:nvPr/>
        </p:nvSpPr>
        <p:spPr>
          <a:xfrm>
            <a:off x="384903" y="1309055"/>
            <a:ext cx="2681980" cy="578882"/>
          </a:xfrm>
          <a:prstGeom prst="wedgeRoundRectCallout">
            <a:avLst>
              <a:gd name="adj1" fmla="val 43432"/>
              <a:gd name="adj2" fmla="val 127571"/>
              <a:gd name="adj3" fmla="val 16667"/>
            </a:avLst>
          </a:prstGeom>
          <a:solidFill>
            <a:schemeClr val="tx2">
              <a:lumMod val="20000"/>
              <a:lumOff val="80000"/>
            </a:schemeClr>
          </a:solidFill>
          <a:ln>
            <a:noFill/>
          </a:ln>
        </p:spPr>
        <p:txBody>
          <a:bodyPr wrap="square" rtlCol="0">
            <a:spAutoFit/>
          </a:bodyPr>
          <a:lstStyle/>
          <a:p>
            <a:r>
              <a:rPr lang="en-US" sz="1400" b="1" dirty="0" smtClean="0">
                <a:solidFill>
                  <a:schemeClr val="accent5">
                    <a:lumMod val="25000"/>
                  </a:schemeClr>
                </a:solidFill>
                <a:latin typeface="Arial" panose="020B0604020202020204" pitchFamily="34" charset="0"/>
                <a:cs typeface="Arial" panose="020B0604020202020204" pitchFamily="34" charset="0"/>
              </a:rPr>
              <a:t>Why are there deviations from the goal? </a:t>
            </a:r>
            <a:endParaRPr lang="en-US" sz="1400" b="1" dirty="0">
              <a:solidFill>
                <a:schemeClr val="accent5">
                  <a:lumMod val="25000"/>
                </a:schemeClr>
              </a:solidFill>
              <a:latin typeface="Arial" panose="020B0604020202020204" pitchFamily="34" charset="0"/>
              <a:cs typeface="Arial" panose="020B0604020202020204" pitchFamily="34" charset="0"/>
            </a:endParaRPr>
          </a:p>
        </p:txBody>
      </p:sp>
      <p:graphicFrame>
        <p:nvGraphicFramePr>
          <p:cNvPr id="9" name="Diagram 8"/>
          <p:cNvGraphicFramePr/>
          <p:nvPr>
            <p:extLst/>
          </p:nvPr>
        </p:nvGraphicFramePr>
        <p:xfrm>
          <a:off x="1725893" y="889000"/>
          <a:ext cx="6773333" cy="4515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498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Inform policy through measurement</a:t>
            </a:r>
            <a:endParaRPr lang="en-US" sz="2800" dirty="0"/>
          </a:p>
        </p:txBody>
      </p:sp>
      <p:sp>
        <p:nvSpPr>
          <p:cNvPr id="4" name="TextBox 3"/>
          <p:cNvSpPr txBox="1"/>
          <p:nvPr/>
        </p:nvSpPr>
        <p:spPr>
          <a:xfrm>
            <a:off x="1449421" y="2120630"/>
            <a:ext cx="6089515" cy="707886"/>
          </a:xfrm>
          <a:prstGeom prst="rect">
            <a:avLst/>
          </a:prstGeom>
          <a:noFill/>
        </p:spPr>
        <p:txBody>
          <a:bodyPr wrap="square" rtlCol="0">
            <a:spAutoFit/>
          </a:bodyPr>
          <a:lstStyle/>
          <a:p>
            <a:pPr algn="ctr"/>
            <a:r>
              <a:rPr lang="en-US" sz="4000" b="1" dirty="0" smtClean="0">
                <a:solidFill>
                  <a:srgbClr val="344447"/>
                </a:solidFill>
              </a:rPr>
              <a:t>THANK YOU!</a:t>
            </a:r>
            <a:endParaRPr lang="en-US" sz="4000" b="1" dirty="0">
              <a:solidFill>
                <a:srgbClr val="344447"/>
              </a:solidFill>
            </a:endParaRPr>
          </a:p>
        </p:txBody>
      </p:sp>
      <p:pic>
        <p:nvPicPr>
          <p:cNvPr id="5" name="Picture 4"/>
          <p:cNvPicPr>
            <a:picLocks noChangeAspect="1"/>
          </p:cNvPicPr>
          <p:nvPr/>
        </p:nvPicPr>
        <p:blipFill>
          <a:blip r:embed="rId3"/>
          <a:stretch>
            <a:fillRect/>
          </a:stretch>
        </p:blipFill>
        <p:spPr>
          <a:xfrm>
            <a:off x="3860694" y="2656314"/>
            <a:ext cx="2438611" cy="402371"/>
          </a:xfrm>
          <a:prstGeom prst="rect">
            <a:avLst/>
          </a:prstGeom>
        </p:spPr>
      </p:pic>
    </p:spTree>
    <p:extLst>
      <p:ext uri="{BB962C8B-B14F-4D97-AF65-F5344CB8AC3E}">
        <p14:creationId xmlns:p14="http://schemas.microsoft.com/office/powerpoint/2010/main" val="2036911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1103" y="1968346"/>
            <a:ext cx="9144001" cy="1206654"/>
          </a:xfrm>
          <a:prstGeom prst="round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defRPr/>
            </a:pPr>
            <a:r>
              <a:rPr lang="en-ZA" dirty="0"/>
              <a:t>Overview</a:t>
            </a:r>
          </a:p>
        </p:txBody>
      </p:sp>
      <p:sp>
        <p:nvSpPr>
          <p:cNvPr id="44035" name="Content Placeholder 2"/>
          <p:cNvSpPr>
            <a:spLocks noGrp="1"/>
          </p:cNvSpPr>
          <p:nvPr>
            <p:ph idx="1"/>
          </p:nvPr>
        </p:nvSpPr>
        <p:spPr/>
        <p:txBody>
          <a:bodyPr/>
          <a:lstStyle/>
          <a:p>
            <a:pPr marL="380996" indent="-380996">
              <a:buFont typeface="Arial" panose="020B0604020202020204" pitchFamily="34" charset="0"/>
              <a:buChar char="•"/>
              <a:defRPr/>
            </a:pPr>
            <a:r>
              <a:rPr lang="en-ZA" altLang="en-US" sz="2000" b="1" dirty="0"/>
              <a:t>Who are we</a:t>
            </a:r>
            <a:endParaRPr lang="en-ZA" altLang="en-US" sz="2000" dirty="0"/>
          </a:p>
          <a:p>
            <a:pPr marL="380996" indent="-380996">
              <a:buFont typeface="Arial" panose="020B0604020202020204" pitchFamily="34" charset="0"/>
              <a:buChar char="•"/>
              <a:defRPr/>
            </a:pPr>
            <a:endParaRPr lang="en-ZA" altLang="en-US" sz="2000" b="1" dirty="0"/>
          </a:p>
          <a:p>
            <a:pPr marL="380996" indent="-380996">
              <a:buFont typeface="Arial" panose="020B0604020202020204" pitchFamily="34" charset="0"/>
              <a:buChar char="•"/>
              <a:defRPr/>
            </a:pPr>
            <a:r>
              <a:rPr lang="en-ZA" altLang="en-US" sz="2000" b="1" dirty="0"/>
              <a:t>Our measurement work</a:t>
            </a:r>
          </a:p>
          <a:p>
            <a:pPr marL="380996" indent="-380996">
              <a:buFont typeface="Arial" panose="020B0604020202020204" pitchFamily="34" charset="0"/>
              <a:buChar char="•"/>
              <a:defRPr/>
            </a:pPr>
            <a:endParaRPr lang="en-ZA" altLang="en-US" sz="2000" b="1" dirty="0"/>
          </a:p>
          <a:p>
            <a:pPr marL="888991" lvl="1" indent="-380996">
              <a:buFont typeface="Arial" panose="020B0604020202020204" pitchFamily="34" charset="0"/>
              <a:buChar char="•"/>
              <a:defRPr/>
            </a:pPr>
            <a:r>
              <a:rPr lang="en-ZA" altLang="en-US" sz="2000" b="1" dirty="0"/>
              <a:t>Measurement challenge in financial inclusion</a:t>
            </a:r>
          </a:p>
          <a:p>
            <a:pPr marL="888991" lvl="1" indent="-380996">
              <a:buFont typeface="Arial" panose="020B0604020202020204" pitchFamily="34" charset="0"/>
              <a:buChar char="•"/>
              <a:defRPr/>
            </a:pPr>
            <a:r>
              <a:rPr lang="en-ZA" altLang="en-US" sz="2000" dirty="0"/>
              <a:t>The i2i approach</a:t>
            </a:r>
          </a:p>
          <a:p>
            <a:pPr marL="888991" lvl="1" indent="-380996">
              <a:buFont typeface="Arial" panose="020B0604020202020204" pitchFamily="34" charset="0"/>
              <a:buChar char="•"/>
              <a:defRPr/>
            </a:pPr>
            <a:r>
              <a:rPr lang="en-ZA" altLang="en-US" sz="2000" dirty="0"/>
              <a:t>The way forward </a:t>
            </a:r>
          </a:p>
          <a:p>
            <a:pPr marL="0" indent="0">
              <a:buNone/>
              <a:defRPr/>
            </a:pPr>
            <a:endParaRPr lang="en-ZA" altLang="en-US" b="1" strike="sngStrike" dirty="0"/>
          </a:p>
        </p:txBody>
      </p:sp>
    </p:spTree>
    <p:extLst>
      <p:ext uri="{BB962C8B-B14F-4D97-AF65-F5344CB8AC3E}">
        <p14:creationId xmlns:p14="http://schemas.microsoft.com/office/powerpoint/2010/main" val="1059234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Our </a:t>
            </a:r>
            <a:r>
              <a:rPr lang="en-ZA" dirty="0" smtClean="0"/>
              <a:t>measurement objective</a:t>
            </a:r>
            <a:endParaRPr lang="en-ZA" dirty="0"/>
          </a:p>
        </p:txBody>
      </p:sp>
      <p:pic>
        <p:nvPicPr>
          <p:cNvPr id="10" name="Picture 9"/>
          <p:cNvPicPr>
            <a:picLocks noChangeAspect="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87517" y="2273581"/>
            <a:ext cx="3352390" cy="3352390"/>
          </a:xfrm>
          <a:prstGeom prst="rect">
            <a:avLst/>
          </a:prstGeom>
        </p:spPr>
      </p:pic>
      <p:sp>
        <p:nvSpPr>
          <p:cNvPr id="23" name="TextBox 22"/>
          <p:cNvSpPr txBox="1"/>
          <p:nvPr/>
        </p:nvSpPr>
        <p:spPr>
          <a:xfrm>
            <a:off x="2626886" y="1320926"/>
            <a:ext cx="2183655" cy="817245"/>
          </a:xfrm>
          <a:prstGeom prst="wedgeRoundRectCallout">
            <a:avLst>
              <a:gd name="adj1" fmla="val -33924"/>
              <a:gd name="adj2" fmla="val 91559"/>
              <a:gd name="adj3" fmla="val 16667"/>
            </a:avLst>
          </a:prstGeom>
          <a:solidFill>
            <a:schemeClr val="accent5">
              <a:lumMod val="75000"/>
            </a:schemeClr>
          </a:solidFill>
          <a:ln>
            <a:noFill/>
          </a:ln>
        </p:spPr>
        <p:txBody>
          <a:bodyPr wrap="square" rtlCol="0">
            <a:spAutoFit/>
          </a:bodyPr>
          <a:lstStyle/>
          <a:p>
            <a:r>
              <a:rPr lang="en-ZA" sz="1400" b="1" dirty="0">
                <a:solidFill>
                  <a:srgbClr val="7A6F6B"/>
                </a:solidFill>
                <a:latin typeface="Arial" panose="020B0604020202020204" pitchFamily="34" charset="0"/>
                <a:cs typeface="Arial" panose="020B0604020202020204" pitchFamily="34" charset="0"/>
              </a:rPr>
              <a:t>What are the areas of concern in financial inclusion?</a:t>
            </a:r>
            <a:endParaRPr lang="en-US" sz="1400" b="1" dirty="0">
              <a:solidFill>
                <a:srgbClr val="7A6F6B"/>
              </a:solidFill>
              <a:latin typeface="Arial" panose="020B0604020202020204" pitchFamily="34" charset="0"/>
              <a:cs typeface="Arial" panose="020B0604020202020204" pitchFamily="34" charset="0"/>
            </a:endParaRPr>
          </a:p>
        </p:txBody>
      </p:sp>
      <p:sp>
        <p:nvSpPr>
          <p:cNvPr id="24" name="TextBox 23"/>
          <p:cNvSpPr txBox="1"/>
          <p:nvPr/>
        </p:nvSpPr>
        <p:spPr>
          <a:xfrm>
            <a:off x="252001" y="1166895"/>
            <a:ext cx="2183655" cy="578882"/>
          </a:xfrm>
          <a:prstGeom prst="wedgeRoundRectCallout">
            <a:avLst>
              <a:gd name="adj1" fmla="val 30239"/>
              <a:gd name="adj2" fmla="val 97374"/>
              <a:gd name="adj3" fmla="val 16667"/>
            </a:avLst>
          </a:prstGeom>
          <a:solidFill>
            <a:schemeClr val="accent5">
              <a:lumMod val="75000"/>
            </a:schemeClr>
          </a:solidFill>
          <a:ln>
            <a:noFill/>
          </a:ln>
        </p:spPr>
        <p:txBody>
          <a:bodyPr wrap="square" rtlCol="0">
            <a:spAutoFit/>
          </a:bodyPr>
          <a:lstStyle/>
          <a:p>
            <a:r>
              <a:rPr lang="en-ZA" sz="1400" b="1" dirty="0">
                <a:solidFill>
                  <a:srgbClr val="7A6F6B"/>
                </a:solidFill>
                <a:latin typeface="Arial" panose="020B0604020202020204" pitchFamily="34" charset="0"/>
                <a:cs typeface="Arial" panose="020B0604020202020204" pitchFamily="34" charset="0"/>
              </a:rPr>
              <a:t>What is the state of financial inclusion? </a:t>
            </a:r>
          </a:p>
        </p:txBody>
      </p:sp>
      <p:sp>
        <p:nvSpPr>
          <p:cNvPr id="25" name="TextBox 24"/>
          <p:cNvSpPr txBox="1"/>
          <p:nvPr/>
        </p:nvSpPr>
        <p:spPr>
          <a:xfrm>
            <a:off x="3502129" y="2422462"/>
            <a:ext cx="1742223" cy="817245"/>
          </a:xfrm>
          <a:prstGeom prst="wedgeRoundRectCallout">
            <a:avLst>
              <a:gd name="adj1" fmla="val -68070"/>
              <a:gd name="adj2" fmla="val 42530"/>
              <a:gd name="adj3" fmla="val 16667"/>
            </a:avLst>
          </a:prstGeom>
          <a:solidFill>
            <a:schemeClr val="accent5">
              <a:lumMod val="75000"/>
            </a:schemeClr>
          </a:solidFill>
          <a:ln>
            <a:noFill/>
          </a:ln>
        </p:spPr>
        <p:txBody>
          <a:bodyPr wrap="square" rtlCol="0">
            <a:spAutoFit/>
          </a:bodyPr>
          <a:lstStyle/>
          <a:p>
            <a:r>
              <a:rPr lang="en-ZA" sz="1400" b="1" dirty="0">
                <a:solidFill>
                  <a:srgbClr val="7A6F6B"/>
                </a:solidFill>
                <a:latin typeface="Arial" panose="020B0604020202020204" pitchFamily="34" charset="0"/>
                <a:cs typeface="Arial" panose="020B0604020202020204" pitchFamily="34" charset="0"/>
              </a:rPr>
              <a:t>What can be done to address those areas?</a:t>
            </a:r>
            <a:endParaRPr lang="en-US" sz="1400" b="1" dirty="0">
              <a:solidFill>
                <a:srgbClr val="7A6F6B"/>
              </a:solidFill>
              <a:latin typeface="Arial" panose="020B0604020202020204" pitchFamily="34" charset="0"/>
              <a:cs typeface="Arial" panose="020B0604020202020204" pitchFamily="34" charset="0"/>
            </a:endParaRPr>
          </a:p>
        </p:txBody>
      </p:sp>
      <p:sp>
        <p:nvSpPr>
          <p:cNvPr id="26" name="TextBox 25"/>
          <p:cNvSpPr txBox="1"/>
          <p:nvPr/>
        </p:nvSpPr>
        <p:spPr>
          <a:xfrm>
            <a:off x="252001" y="2165293"/>
            <a:ext cx="2183655" cy="817245"/>
          </a:xfrm>
          <a:prstGeom prst="wedgeRoundRectCallout">
            <a:avLst>
              <a:gd name="adj1" fmla="val 57255"/>
              <a:gd name="adj2" fmla="val 36015"/>
              <a:gd name="adj3" fmla="val 16667"/>
            </a:avLst>
          </a:prstGeom>
          <a:solidFill>
            <a:schemeClr val="accent5">
              <a:lumMod val="75000"/>
            </a:schemeClr>
          </a:solidFill>
          <a:ln>
            <a:noFill/>
          </a:ln>
        </p:spPr>
        <p:txBody>
          <a:bodyPr wrap="square" rtlCol="0">
            <a:spAutoFit/>
          </a:bodyPr>
          <a:lstStyle/>
          <a:p>
            <a:r>
              <a:rPr lang="en-ZA" sz="1400" b="1" dirty="0">
                <a:solidFill>
                  <a:srgbClr val="7A6F6B"/>
                </a:solidFill>
                <a:latin typeface="Arial" panose="020B0604020202020204" pitchFamily="34" charset="0"/>
                <a:cs typeface="Arial" panose="020B0604020202020204" pitchFamily="34" charset="0"/>
              </a:rPr>
              <a:t>Are people’s lives improved by the use of financial services?</a:t>
            </a:r>
          </a:p>
        </p:txBody>
      </p:sp>
      <p:sp>
        <p:nvSpPr>
          <p:cNvPr id="19" name="Rectangle: Rounded Corners 18"/>
          <p:cNvSpPr/>
          <p:nvPr/>
        </p:nvSpPr>
        <p:spPr>
          <a:xfrm>
            <a:off x="1348672" y="3894693"/>
            <a:ext cx="3008671" cy="427704"/>
          </a:xfrm>
          <a:prstGeom prst="roundRect">
            <a:avLst/>
          </a:prstGeom>
          <a:solidFill>
            <a:srgbClr val="FFFFFF"/>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rgbClr val="7A6F6B"/>
                </a:solidFill>
                <a:latin typeface="Arial" panose="020B0604020202020204" pitchFamily="34" charset="0"/>
                <a:cs typeface="Arial" panose="020B0604020202020204" pitchFamily="34" charset="0"/>
              </a:rPr>
              <a:t>Evidence-based policies</a:t>
            </a:r>
          </a:p>
        </p:txBody>
      </p:sp>
      <p:sp>
        <p:nvSpPr>
          <p:cNvPr id="20" name="TextBox 19"/>
          <p:cNvSpPr txBox="1"/>
          <p:nvPr/>
        </p:nvSpPr>
        <p:spPr>
          <a:xfrm>
            <a:off x="2018663" y="5061857"/>
            <a:ext cx="1668687" cy="307777"/>
          </a:xfrm>
          <a:prstGeom prst="rect">
            <a:avLst/>
          </a:prstGeom>
          <a:solidFill>
            <a:schemeClr val="accent5">
              <a:lumMod val="75000"/>
            </a:schemeClr>
          </a:solidFill>
        </p:spPr>
        <p:txBody>
          <a:bodyPr wrap="square" rtlCol="0">
            <a:spAutoFit/>
          </a:bodyPr>
          <a:lstStyle/>
          <a:p>
            <a:pPr algn="ctr"/>
            <a:r>
              <a:rPr lang="en-ZA" sz="1400" b="1" dirty="0">
                <a:solidFill>
                  <a:schemeClr val="tx2"/>
                </a:solidFill>
                <a:latin typeface="Arial" panose="020B0604020202020204" pitchFamily="34" charset="0"/>
                <a:cs typeface="Arial" panose="020B0604020202020204" pitchFamily="34" charset="0"/>
              </a:rPr>
              <a:t>Policymakers</a:t>
            </a:r>
          </a:p>
        </p:txBody>
      </p:sp>
      <p:pic>
        <p:nvPicPr>
          <p:cNvPr id="16" name="Picture 15"/>
          <p:cNvPicPr>
            <a:picLocks noChangeAspect="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15781" y="2311511"/>
            <a:ext cx="3352390" cy="3352390"/>
          </a:xfrm>
          <a:prstGeom prst="rect">
            <a:avLst/>
          </a:prstGeom>
        </p:spPr>
      </p:pic>
      <p:sp>
        <p:nvSpPr>
          <p:cNvPr id="17" name="TextBox 16"/>
          <p:cNvSpPr txBox="1"/>
          <p:nvPr/>
        </p:nvSpPr>
        <p:spPr>
          <a:xfrm>
            <a:off x="6593663" y="5061856"/>
            <a:ext cx="1668687" cy="307777"/>
          </a:xfrm>
          <a:prstGeom prst="rect">
            <a:avLst/>
          </a:prstGeom>
          <a:solidFill>
            <a:schemeClr val="accent5">
              <a:lumMod val="75000"/>
            </a:schemeClr>
          </a:solidFill>
        </p:spPr>
        <p:txBody>
          <a:bodyPr wrap="square" rtlCol="0">
            <a:spAutoFit/>
          </a:bodyPr>
          <a:lstStyle/>
          <a:p>
            <a:pPr algn="ctr"/>
            <a:r>
              <a:rPr lang="en-ZA" sz="1400" b="1" dirty="0" smtClean="0">
                <a:solidFill>
                  <a:schemeClr val="tx2"/>
                </a:solidFill>
                <a:latin typeface="Arial" panose="020B0604020202020204" pitchFamily="34" charset="0"/>
                <a:cs typeface="Arial" panose="020B0604020202020204" pitchFamily="34" charset="0"/>
              </a:rPr>
              <a:t>Regulators</a:t>
            </a:r>
            <a:endParaRPr lang="en-ZA" sz="1400" b="1" dirty="0">
              <a:solidFill>
                <a:schemeClr val="tx2"/>
              </a:solidFill>
              <a:latin typeface="Arial" panose="020B0604020202020204" pitchFamily="34" charset="0"/>
              <a:cs typeface="Arial" panose="020B0604020202020204" pitchFamily="34" charset="0"/>
            </a:endParaRPr>
          </a:p>
        </p:txBody>
      </p:sp>
      <p:sp>
        <p:nvSpPr>
          <p:cNvPr id="18" name="TextBox 17"/>
          <p:cNvSpPr txBox="1"/>
          <p:nvPr/>
        </p:nvSpPr>
        <p:spPr>
          <a:xfrm>
            <a:off x="5244352" y="1188594"/>
            <a:ext cx="2183655" cy="578882"/>
          </a:xfrm>
          <a:prstGeom prst="wedgeRoundRectCallout">
            <a:avLst>
              <a:gd name="adj1" fmla="val 30239"/>
              <a:gd name="adj2" fmla="val 97374"/>
              <a:gd name="adj3" fmla="val 16667"/>
            </a:avLst>
          </a:prstGeom>
          <a:solidFill>
            <a:schemeClr val="accent5">
              <a:lumMod val="75000"/>
            </a:schemeClr>
          </a:solidFill>
          <a:ln>
            <a:noFill/>
          </a:ln>
        </p:spPr>
        <p:txBody>
          <a:bodyPr wrap="square" rtlCol="0">
            <a:spAutoFit/>
          </a:bodyPr>
          <a:lstStyle/>
          <a:p>
            <a:r>
              <a:rPr lang="en-ZA" sz="1400" b="1" dirty="0">
                <a:solidFill>
                  <a:srgbClr val="7A6F6B"/>
                </a:solidFill>
                <a:latin typeface="Arial" panose="020B0604020202020204" pitchFamily="34" charset="0"/>
                <a:cs typeface="Arial" panose="020B0604020202020204" pitchFamily="34" charset="0"/>
              </a:rPr>
              <a:t>What is the state of financial inclusion? </a:t>
            </a:r>
          </a:p>
        </p:txBody>
      </p:sp>
      <p:sp>
        <p:nvSpPr>
          <p:cNvPr id="21" name="Rectangle: Rounded Corners 18"/>
          <p:cNvSpPr/>
          <p:nvPr/>
        </p:nvSpPr>
        <p:spPr>
          <a:xfrm>
            <a:off x="5849551" y="3834142"/>
            <a:ext cx="3008671" cy="427704"/>
          </a:xfrm>
          <a:prstGeom prst="roundRect">
            <a:avLst/>
          </a:prstGeom>
          <a:solidFill>
            <a:srgbClr val="FFFFFF"/>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rgbClr val="7A6F6B"/>
                </a:solidFill>
                <a:latin typeface="Arial" panose="020B0604020202020204" pitchFamily="34" charset="0"/>
                <a:cs typeface="Arial" panose="020B0604020202020204" pitchFamily="34" charset="0"/>
              </a:rPr>
              <a:t>Informed regulatory frameworks</a:t>
            </a:r>
          </a:p>
        </p:txBody>
      </p:sp>
      <p:sp>
        <p:nvSpPr>
          <p:cNvPr id="14" name="TextBox 13"/>
          <p:cNvSpPr txBox="1"/>
          <p:nvPr/>
        </p:nvSpPr>
        <p:spPr>
          <a:xfrm>
            <a:off x="8197060" y="2333465"/>
            <a:ext cx="1742223" cy="1293971"/>
          </a:xfrm>
          <a:prstGeom prst="wedgeRoundRectCallout">
            <a:avLst>
              <a:gd name="adj1" fmla="val -68070"/>
              <a:gd name="adj2" fmla="val 42530"/>
              <a:gd name="adj3" fmla="val 16667"/>
            </a:avLst>
          </a:prstGeom>
          <a:solidFill>
            <a:schemeClr val="accent5">
              <a:lumMod val="75000"/>
            </a:schemeClr>
          </a:solidFill>
          <a:ln>
            <a:noFill/>
          </a:ln>
        </p:spPr>
        <p:txBody>
          <a:bodyPr wrap="square" rtlCol="0">
            <a:spAutoFit/>
          </a:bodyPr>
          <a:lstStyle/>
          <a:p>
            <a:r>
              <a:rPr lang="en-ZA" sz="1400" b="1" dirty="0" smtClean="0">
                <a:solidFill>
                  <a:srgbClr val="7A6F6B"/>
                </a:solidFill>
                <a:latin typeface="Arial" panose="020B0604020202020204" pitchFamily="34" charset="0"/>
                <a:cs typeface="Arial" panose="020B0604020202020204" pitchFamily="34" charset="0"/>
              </a:rPr>
              <a:t>Do regulations unnecessarily inhibit the use of financial services?</a:t>
            </a:r>
            <a:endParaRPr lang="en-US" sz="1400" b="1" dirty="0">
              <a:solidFill>
                <a:srgbClr val="7A6F6B"/>
              </a:solidFill>
              <a:latin typeface="Arial" panose="020B0604020202020204" pitchFamily="34" charset="0"/>
              <a:cs typeface="Arial" panose="020B0604020202020204" pitchFamily="34" charset="0"/>
            </a:endParaRPr>
          </a:p>
        </p:txBody>
      </p:sp>
      <p:sp>
        <p:nvSpPr>
          <p:cNvPr id="15" name="TextBox 14"/>
          <p:cNvSpPr txBox="1"/>
          <p:nvPr/>
        </p:nvSpPr>
        <p:spPr>
          <a:xfrm>
            <a:off x="5303313" y="2061394"/>
            <a:ext cx="2183655" cy="578882"/>
          </a:xfrm>
          <a:prstGeom prst="wedgeRoundRectCallout">
            <a:avLst>
              <a:gd name="adj1" fmla="val 34536"/>
              <a:gd name="adj2" fmla="val 82437"/>
              <a:gd name="adj3" fmla="val 16667"/>
            </a:avLst>
          </a:prstGeom>
          <a:solidFill>
            <a:schemeClr val="accent5">
              <a:lumMod val="75000"/>
            </a:schemeClr>
          </a:solidFill>
          <a:ln>
            <a:noFill/>
          </a:ln>
        </p:spPr>
        <p:txBody>
          <a:bodyPr wrap="square" rtlCol="0">
            <a:spAutoFit/>
          </a:bodyPr>
          <a:lstStyle/>
          <a:p>
            <a:r>
              <a:rPr lang="en-ZA" sz="1400" b="1" dirty="0" smtClean="0">
                <a:solidFill>
                  <a:srgbClr val="7A6F6B"/>
                </a:solidFill>
                <a:latin typeface="Arial" panose="020B0604020202020204" pitchFamily="34" charset="0"/>
                <a:cs typeface="Arial" panose="020B0604020202020204" pitchFamily="34" charset="0"/>
              </a:rPr>
              <a:t>What is the structure of the market? </a:t>
            </a:r>
            <a:endParaRPr lang="en-ZA" sz="1400" b="1" dirty="0">
              <a:solidFill>
                <a:srgbClr val="7A6F6B"/>
              </a:solidFill>
              <a:latin typeface="Arial" panose="020B0604020202020204" pitchFamily="34" charset="0"/>
              <a:cs typeface="Arial" panose="020B0604020202020204" pitchFamily="34" charset="0"/>
            </a:endParaRPr>
          </a:p>
        </p:txBody>
      </p:sp>
      <p:sp>
        <p:nvSpPr>
          <p:cNvPr id="22" name="TextBox 21"/>
          <p:cNvSpPr txBox="1"/>
          <p:nvPr/>
        </p:nvSpPr>
        <p:spPr>
          <a:xfrm>
            <a:off x="7976345" y="1144336"/>
            <a:ext cx="2183655" cy="817245"/>
          </a:xfrm>
          <a:prstGeom prst="wedgeRoundRectCallout">
            <a:avLst>
              <a:gd name="adj1" fmla="val -60207"/>
              <a:gd name="adj2" fmla="val 122507"/>
              <a:gd name="adj3" fmla="val 16667"/>
            </a:avLst>
          </a:prstGeom>
          <a:solidFill>
            <a:schemeClr val="accent5">
              <a:lumMod val="75000"/>
            </a:schemeClr>
          </a:solidFill>
          <a:ln>
            <a:noFill/>
          </a:ln>
        </p:spPr>
        <p:txBody>
          <a:bodyPr wrap="square" rtlCol="0">
            <a:spAutoFit/>
          </a:bodyPr>
          <a:lstStyle/>
          <a:p>
            <a:r>
              <a:rPr lang="en-ZA" sz="1400" b="1" dirty="0" smtClean="0">
                <a:solidFill>
                  <a:srgbClr val="7A6F6B"/>
                </a:solidFill>
                <a:latin typeface="Arial" panose="020B0604020202020204" pitchFamily="34" charset="0"/>
                <a:cs typeface="Arial" panose="020B0604020202020204" pitchFamily="34" charset="0"/>
              </a:rPr>
              <a:t>Are there areas of risk that requires regulatory attention?</a:t>
            </a:r>
            <a:endParaRPr lang="en-US" sz="1400" b="1" dirty="0">
              <a:solidFill>
                <a:srgbClr val="7A6F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2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1"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9" grpId="0" animBg="1"/>
      <p:bldP spid="20" grpId="0" animBg="1"/>
      <p:bldP spid="17" grpId="0" animBg="1"/>
      <p:bldP spid="18" grpId="0" animBg="1"/>
      <p:bldP spid="21" grpId="0" animBg="1"/>
      <p:bldP spid="14" grpId="0" animBg="1"/>
      <p:bldP spid="15"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Our </a:t>
            </a:r>
            <a:r>
              <a:rPr lang="en-ZA" dirty="0" smtClean="0"/>
              <a:t>measurement objective</a:t>
            </a:r>
            <a:endParaRPr lang="en-ZA" dirty="0"/>
          </a:p>
        </p:txBody>
      </p:sp>
      <p:pic>
        <p:nvPicPr>
          <p:cNvPr id="13" name="Picture 1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15643" y="2295692"/>
            <a:ext cx="2543376" cy="2543376"/>
          </a:xfrm>
          <a:prstGeom prst="rect">
            <a:avLst/>
          </a:prstGeom>
        </p:spPr>
      </p:pic>
      <p:sp>
        <p:nvSpPr>
          <p:cNvPr id="28" name="TextBox 27"/>
          <p:cNvSpPr txBox="1"/>
          <p:nvPr/>
        </p:nvSpPr>
        <p:spPr>
          <a:xfrm>
            <a:off x="855906" y="1503997"/>
            <a:ext cx="2183655" cy="578882"/>
          </a:xfrm>
          <a:prstGeom prst="wedgeRoundRectCallout">
            <a:avLst>
              <a:gd name="adj1" fmla="val 50731"/>
              <a:gd name="adj2" fmla="val 149467"/>
              <a:gd name="adj3" fmla="val 16667"/>
            </a:avLst>
          </a:prstGeom>
          <a:solidFill>
            <a:schemeClr val="accent5">
              <a:lumMod val="75000"/>
            </a:schemeClr>
          </a:solidFill>
          <a:ln>
            <a:noFill/>
          </a:ln>
        </p:spPr>
        <p:txBody>
          <a:bodyPr wrap="square" rtlCol="0">
            <a:spAutoFit/>
          </a:bodyPr>
          <a:lstStyle/>
          <a:p>
            <a:r>
              <a:rPr lang="en-ZA" sz="1400" b="1" dirty="0" smtClean="0">
                <a:solidFill>
                  <a:srgbClr val="7A6F6B"/>
                </a:solidFill>
                <a:latin typeface="Arial" panose="020B0604020202020204" pitchFamily="34" charset="0"/>
                <a:cs typeface="Arial" panose="020B0604020202020204" pitchFamily="34" charset="0"/>
              </a:rPr>
              <a:t>Are there market opportunities?</a:t>
            </a:r>
            <a:endParaRPr lang="en-ZA" sz="1400" b="1" dirty="0">
              <a:solidFill>
                <a:srgbClr val="7A6F6B"/>
              </a:solidFill>
              <a:latin typeface="Arial" panose="020B0604020202020204" pitchFamily="34" charset="0"/>
              <a:cs typeface="Arial" panose="020B0604020202020204" pitchFamily="34" charset="0"/>
            </a:endParaRPr>
          </a:p>
        </p:txBody>
      </p:sp>
      <p:sp>
        <p:nvSpPr>
          <p:cNvPr id="29" name="TextBox 28"/>
          <p:cNvSpPr txBox="1"/>
          <p:nvPr/>
        </p:nvSpPr>
        <p:spPr>
          <a:xfrm>
            <a:off x="5466150" y="1468204"/>
            <a:ext cx="1599288" cy="578882"/>
          </a:xfrm>
          <a:prstGeom prst="wedgeRoundRectCallout">
            <a:avLst>
              <a:gd name="adj1" fmla="val -50997"/>
              <a:gd name="adj2" fmla="val 108346"/>
              <a:gd name="adj3" fmla="val 16667"/>
            </a:avLst>
          </a:prstGeom>
          <a:solidFill>
            <a:schemeClr val="accent5">
              <a:lumMod val="75000"/>
            </a:schemeClr>
          </a:solidFill>
          <a:ln>
            <a:noFill/>
          </a:ln>
        </p:spPr>
        <p:txBody>
          <a:bodyPr wrap="square" rtlCol="0">
            <a:spAutoFit/>
          </a:bodyPr>
          <a:lstStyle/>
          <a:p>
            <a:r>
              <a:rPr lang="en-ZA" sz="1400" b="1" dirty="0">
                <a:solidFill>
                  <a:srgbClr val="7A6F6B"/>
                </a:solidFill>
                <a:latin typeface="Arial" panose="020B0604020202020204" pitchFamily="34" charset="0"/>
                <a:cs typeface="Arial" panose="020B0604020202020204" pitchFamily="34" charset="0"/>
              </a:rPr>
              <a:t> Is there a business case?</a:t>
            </a:r>
          </a:p>
        </p:txBody>
      </p:sp>
      <p:sp>
        <p:nvSpPr>
          <p:cNvPr id="30" name="TextBox 29"/>
          <p:cNvSpPr txBox="1"/>
          <p:nvPr/>
        </p:nvSpPr>
        <p:spPr>
          <a:xfrm>
            <a:off x="6265794" y="2741027"/>
            <a:ext cx="2183655" cy="817245"/>
          </a:xfrm>
          <a:prstGeom prst="wedgeRoundRectCallout">
            <a:avLst>
              <a:gd name="adj1" fmla="val -97713"/>
              <a:gd name="adj2" fmla="val -364"/>
              <a:gd name="adj3" fmla="val 16667"/>
            </a:avLst>
          </a:prstGeom>
          <a:solidFill>
            <a:schemeClr val="accent5">
              <a:lumMod val="75000"/>
            </a:schemeClr>
          </a:solidFill>
          <a:ln>
            <a:noFill/>
          </a:ln>
        </p:spPr>
        <p:txBody>
          <a:bodyPr wrap="square" rtlCol="0">
            <a:spAutoFit/>
          </a:bodyPr>
          <a:lstStyle/>
          <a:p>
            <a:r>
              <a:rPr lang="en-ZA" sz="1400" b="1" dirty="0" smtClean="0">
                <a:solidFill>
                  <a:srgbClr val="7A6F6B"/>
                </a:solidFill>
                <a:latin typeface="Arial" panose="020B0604020202020204" pitchFamily="34" charset="0"/>
                <a:cs typeface="Arial" panose="020B0604020202020204" pitchFamily="34" charset="0"/>
              </a:rPr>
              <a:t>What are the user needs? How are these needs being met?</a:t>
            </a:r>
            <a:endParaRPr lang="en-ZA" sz="1400" b="1" dirty="0">
              <a:solidFill>
                <a:srgbClr val="7A6F6B"/>
              </a:solidFill>
              <a:latin typeface="Arial" panose="020B0604020202020204" pitchFamily="34" charset="0"/>
              <a:cs typeface="Arial" panose="020B0604020202020204" pitchFamily="34" charset="0"/>
            </a:endParaRPr>
          </a:p>
        </p:txBody>
      </p:sp>
      <p:sp>
        <p:nvSpPr>
          <p:cNvPr id="44" name="Rectangle: Rounded Corners 43"/>
          <p:cNvSpPr/>
          <p:nvPr/>
        </p:nvSpPr>
        <p:spPr>
          <a:xfrm>
            <a:off x="2982995" y="4147720"/>
            <a:ext cx="3008671" cy="812944"/>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rgbClr val="7A6F6B"/>
                </a:solidFill>
                <a:latin typeface="Arial" panose="020B0604020202020204" pitchFamily="34" charset="0"/>
                <a:cs typeface="Arial" panose="020B0604020202020204" pitchFamily="34" charset="0"/>
              </a:rPr>
              <a:t>Client-centric product design, lowered risk and cost</a:t>
            </a:r>
          </a:p>
        </p:txBody>
      </p:sp>
      <p:sp>
        <p:nvSpPr>
          <p:cNvPr id="46" name="TextBox 45"/>
          <p:cNvSpPr txBox="1"/>
          <p:nvPr/>
        </p:nvSpPr>
        <p:spPr>
          <a:xfrm>
            <a:off x="3652986" y="4960772"/>
            <a:ext cx="1668687" cy="523220"/>
          </a:xfrm>
          <a:prstGeom prst="rect">
            <a:avLst/>
          </a:prstGeom>
          <a:solidFill>
            <a:schemeClr val="accent5">
              <a:lumMod val="75000"/>
            </a:schemeClr>
          </a:solidFill>
        </p:spPr>
        <p:txBody>
          <a:bodyPr wrap="square" rtlCol="0">
            <a:spAutoFit/>
          </a:bodyPr>
          <a:lstStyle/>
          <a:p>
            <a:pPr algn="ctr"/>
            <a:r>
              <a:rPr lang="en-ZA" sz="1400" b="1" dirty="0">
                <a:solidFill>
                  <a:schemeClr val="accent5">
                    <a:lumMod val="25000"/>
                  </a:schemeClr>
                </a:solidFill>
                <a:latin typeface="Arial" panose="020B0604020202020204" pitchFamily="34" charset="0"/>
                <a:cs typeface="Arial" panose="020B0604020202020204" pitchFamily="34" charset="0"/>
              </a:rPr>
              <a:t>Financial Service Providers</a:t>
            </a:r>
          </a:p>
        </p:txBody>
      </p:sp>
      <p:sp>
        <p:nvSpPr>
          <p:cNvPr id="16" name="TextBox 15"/>
          <p:cNvSpPr txBox="1"/>
          <p:nvPr/>
        </p:nvSpPr>
        <p:spPr>
          <a:xfrm>
            <a:off x="1217378" y="2741028"/>
            <a:ext cx="2183655" cy="817245"/>
          </a:xfrm>
          <a:prstGeom prst="wedgeRoundRectCallout">
            <a:avLst>
              <a:gd name="adj1" fmla="val 68550"/>
              <a:gd name="adj2" fmla="val 88972"/>
              <a:gd name="adj3" fmla="val 16667"/>
            </a:avLst>
          </a:prstGeom>
          <a:solidFill>
            <a:schemeClr val="accent5">
              <a:lumMod val="75000"/>
            </a:schemeClr>
          </a:solidFill>
          <a:ln>
            <a:noFill/>
          </a:ln>
        </p:spPr>
        <p:txBody>
          <a:bodyPr wrap="square" rtlCol="0">
            <a:spAutoFit/>
          </a:bodyPr>
          <a:lstStyle/>
          <a:p>
            <a:r>
              <a:rPr lang="en-ZA" sz="1400" b="1" dirty="0" smtClean="0">
                <a:solidFill>
                  <a:srgbClr val="7A6F6B"/>
                </a:solidFill>
                <a:latin typeface="Arial" panose="020B0604020202020204" pitchFamily="34" charset="0"/>
                <a:cs typeface="Arial" panose="020B0604020202020204" pitchFamily="34" charset="0"/>
              </a:rPr>
              <a:t>Who are the current participants in the market?</a:t>
            </a:r>
            <a:endParaRPr lang="en-ZA" sz="1400" b="1" dirty="0">
              <a:solidFill>
                <a:srgbClr val="7A6F6B"/>
              </a:solidFill>
              <a:latin typeface="Arial" panose="020B0604020202020204" pitchFamily="34" charset="0"/>
              <a:cs typeface="Arial" panose="020B0604020202020204" pitchFamily="34" charset="0"/>
            </a:endParaRPr>
          </a:p>
        </p:txBody>
      </p:sp>
      <p:sp>
        <p:nvSpPr>
          <p:cNvPr id="17" name="TextBox 16"/>
          <p:cNvSpPr txBox="1"/>
          <p:nvPr/>
        </p:nvSpPr>
        <p:spPr>
          <a:xfrm>
            <a:off x="3613503" y="1105324"/>
            <a:ext cx="1599288" cy="578882"/>
          </a:xfrm>
          <a:prstGeom prst="wedgeRoundRectCallout">
            <a:avLst>
              <a:gd name="adj1" fmla="val -1729"/>
              <a:gd name="adj2" fmla="val 199089"/>
              <a:gd name="adj3" fmla="val 16667"/>
            </a:avLst>
          </a:prstGeom>
          <a:solidFill>
            <a:schemeClr val="accent5">
              <a:lumMod val="75000"/>
            </a:schemeClr>
          </a:solidFill>
          <a:ln>
            <a:noFill/>
          </a:ln>
        </p:spPr>
        <p:txBody>
          <a:bodyPr wrap="square" rtlCol="0">
            <a:spAutoFit/>
          </a:bodyPr>
          <a:lstStyle/>
          <a:p>
            <a:r>
              <a:rPr lang="en-ZA" sz="1400" b="1" dirty="0" smtClean="0">
                <a:solidFill>
                  <a:srgbClr val="7A6F6B"/>
                </a:solidFill>
                <a:latin typeface="Arial" panose="020B0604020202020204" pitchFamily="34" charset="0"/>
                <a:cs typeface="Arial" panose="020B0604020202020204" pitchFamily="34" charset="0"/>
              </a:rPr>
              <a:t>What is the size of the market?</a:t>
            </a:r>
            <a:endParaRPr lang="en-ZA" sz="1400" b="1" dirty="0">
              <a:solidFill>
                <a:srgbClr val="7A6F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54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4" grpId="0" animBg="1"/>
      <p:bldP spid="46"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Inform policy through measurement</a:t>
            </a:r>
            <a:endParaRPr lang="en-US" sz="2800" dirty="0"/>
          </a:p>
        </p:txBody>
      </p:sp>
      <p:sp>
        <p:nvSpPr>
          <p:cNvPr id="16" name="TextBox 15"/>
          <p:cNvSpPr txBox="1"/>
          <p:nvPr/>
        </p:nvSpPr>
        <p:spPr>
          <a:xfrm>
            <a:off x="5784687" y="1002335"/>
            <a:ext cx="2681980" cy="340519"/>
          </a:xfrm>
          <a:prstGeom prst="wedgeRoundRectCallout">
            <a:avLst>
              <a:gd name="adj1" fmla="val -50212"/>
              <a:gd name="adj2" fmla="val 125348"/>
              <a:gd name="adj3" fmla="val 16667"/>
            </a:avLst>
          </a:prstGeom>
          <a:solidFill>
            <a:schemeClr val="tx2">
              <a:lumMod val="20000"/>
              <a:lumOff val="80000"/>
            </a:schemeClr>
          </a:solidFill>
          <a:ln>
            <a:noFill/>
          </a:ln>
        </p:spPr>
        <p:txBody>
          <a:bodyPr wrap="square" rtlCol="0">
            <a:spAutoFit/>
          </a:bodyPr>
          <a:lstStyle/>
          <a:p>
            <a:r>
              <a:rPr lang="en-US" sz="1400" b="1" dirty="0">
                <a:solidFill>
                  <a:schemeClr val="accent5">
                    <a:lumMod val="25000"/>
                  </a:schemeClr>
                </a:solidFill>
                <a:latin typeface="Arial" panose="020B0604020202020204" pitchFamily="34" charset="0"/>
                <a:cs typeface="Arial" panose="020B0604020202020204" pitchFamily="34" charset="0"/>
              </a:rPr>
              <a:t>What is the current state?</a:t>
            </a:r>
          </a:p>
        </p:txBody>
      </p:sp>
      <p:sp>
        <p:nvSpPr>
          <p:cNvPr id="17" name="TextBox 16"/>
          <p:cNvSpPr txBox="1"/>
          <p:nvPr/>
        </p:nvSpPr>
        <p:spPr>
          <a:xfrm>
            <a:off x="7360207" y="3945516"/>
            <a:ext cx="2681980" cy="578882"/>
          </a:xfrm>
          <a:prstGeom prst="wedgeRoundRectCallout">
            <a:avLst>
              <a:gd name="adj1" fmla="val -68710"/>
              <a:gd name="adj2" fmla="val 96108"/>
              <a:gd name="adj3" fmla="val 16667"/>
            </a:avLst>
          </a:prstGeom>
          <a:solidFill>
            <a:schemeClr val="tx2">
              <a:lumMod val="20000"/>
              <a:lumOff val="80000"/>
            </a:schemeClr>
          </a:solidFill>
          <a:ln>
            <a:noFill/>
          </a:ln>
        </p:spPr>
        <p:txBody>
          <a:bodyPr wrap="square" rtlCol="0">
            <a:spAutoFit/>
          </a:bodyPr>
          <a:lstStyle/>
          <a:p>
            <a:r>
              <a:rPr lang="en-US" sz="1400" b="1" dirty="0">
                <a:solidFill>
                  <a:schemeClr val="accent5">
                    <a:lumMod val="25000"/>
                  </a:schemeClr>
                </a:solidFill>
                <a:latin typeface="Arial" panose="020B0604020202020204" pitchFamily="34" charset="0"/>
                <a:cs typeface="Arial" panose="020B0604020202020204" pitchFamily="34" charset="0"/>
              </a:rPr>
              <a:t>What indicators and what’s an appropriate target?</a:t>
            </a:r>
          </a:p>
        </p:txBody>
      </p:sp>
      <p:sp>
        <p:nvSpPr>
          <p:cNvPr id="18" name="TextBox 17"/>
          <p:cNvSpPr txBox="1"/>
          <p:nvPr/>
        </p:nvSpPr>
        <p:spPr>
          <a:xfrm>
            <a:off x="7574148" y="1906761"/>
            <a:ext cx="2681980" cy="578882"/>
          </a:xfrm>
          <a:prstGeom prst="wedgeRoundRectCallout">
            <a:avLst>
              <a:gd name="adj1" fmla="val -53308"/>
              <a:gd name="adj2" fmla="val 103788"/>
              <a:gd name="adj3" fmla="val 16667"/>
            </a:avLst>
          </a:prstGeom>
          <a:solidFill>
            <a:schemeClr val="tx2">
              <a:lumMod val="20000"/>
              <a:lumOff val="80000"/>
            </a:schemeClr>
          </a:solidFill>
          <a:ln>
            <a:noFill/>
          </a:ln>
        </p:spPr>
        <p:txBody>
          <a:bodyPr wrap="square" rtlCol="0">
            <a:spAutoFit/>
          </a:bodyPr>
          <a:lstStyle/>
          <a:p>
            <a:r>
              <a:rPr lang="en-US" sz="1400" b="1" dirty="0">
                <a:solidFill>
                  <a:schemeClr val="accent5">
                    <a:lumMod val="25000"/>
                  </a:schemeClr>
                </a:solidFill>
                <a:latin typeface="Arial" panose="020B0604020202020204" pitchFamily="34" charset="0"/>
                <a:cs typeface="Arial" panose="020B0604020202020204" pitchFamily="34" charset="0"/>
              </a:rPr>
              <a:t>What is the problem and what do I need to do?</a:t>
            </a:r>
          </a:p>
        </p:txBody>
      </p:sp>
      <p:sp>
        <p:nvSpPr>
          <p:cNvPr id="19" name="TextBox 18"/>
          <p:cNvSpPr txBox="1"/>
          <p:nvPr/>
        </p:nvSpPr>
        <p:spPr>
          <a:xfrm>
            <a:off x="225392" y="3656075"/>
            <a:ext cx="2681980" cy="578882"/>
          </a:xfrm>
          <a:prstGeom prst="wedgeRoundRectCallout">
            <a:avLst>
              <a:gd name="adj1" fmla="val 57521"/>
              <a:gd name="adj2" fmla="val 154926"/>
              <a:gd name="adj3" fmla="val 16667"/>
            </a:avLst>
          </a:prstGeom>
          <a:solidFill>
            <a:schemeClr val="tx2">
              <a:lumMod val="20000"/>
              <a:lumOff val="80000"/>
            </a:schemeClr>
          </a:solidFill>
          <a:ln>
            <a:noFill/>
          </a:ln>
        </p:spPr>
        <p:txBody>
          <a:bodyPr wrap="square" rtlCol="0">
            <a:spAutoFit/>
          </a:bodyPr>
          <a:lstStyle/>
          <a:p>
            <a:r>
              <a:rPr lang="en-US" sz="1400" b="1" dirty="0">
                <a:solidFill>
                  <a:schemeClr val="accent5">
                    <a:lumMod val="25000"/>
                  </a:schemeClr>
                </a:solidFill>
                <a:latin typeface="Arial" panose="020B0604020202020204" pitchFamily="34" charset="0"/>
                <a:cs typeface="Arial" panose="020B0604020202020204" pitchFamily="34" charset="0"/>
              </a:rPr>
              <a:t>Measure progress towards goal</a:t>
            </a:r>
          </a:p>
        </p:txBody>
      </p:sp>
      <p:sp>
        <p:nvSpPr>
          <p:cNvPr id="34" name="TextBox 33"/>
          <p:cNvSpPr txBox="1"/>
          <p:nvPr/>
        </p:nvSpPr>
        <p:spPr>
          <a:xfrm>
            <a:off x="384903" y="1309055"/>
            <a:ext cx="2681980" cy="578882"/>
          </a:xfrm>
          <a:prstGeom prst="wedgeRoundRectCallout">
            <a:avLst>
              <a:gd name="adj1" fmla="val 43432"/>
              <a:gd name="adj2" fmla="val 127571"/>
              <a:gd name="adj3" fmla="val 16667"/>
            </a:avLst>
          </a:prstGeom>
          <a:solidFill>
            <a:schemeClr val="tx2">
              <a:lumMod val="20000"/>
              <a:lumOff val="80000"/>
            </a:schemeClr>
          </a:solidFill>
          <a:ln>
            <a:noFill/>
          </a:ln>
        </p:spPr>
        <p:txBody>
          <a:bodyPr wrap="square" rtlCol="0">
            <a:spAutoFit/>
          </a:bodyPr>
          <a:lstStyle/>
          <a:p>
            <a:r>
              <a:rPr lang="en-US" sz="1400" b="1" dirty="0" smtClean="0">
                <a:solidFill>
                  <a:schemeClr val="accent5">
                    <a:lumMod val="25000"/>
                  </a:schemeClr>
                </a:solidFill>
                <a:latin typeface="Arial" panose="020B0604020202020204" pitchFamily="34" charset="0"/>
                <a:cs typeface="Arial" panose="020B0604020202020204" pitchFamily="34" charset="0"/>
              </a:rPr>
              <a:t>Why are there deviations from the goal? </a:t>
            </a:r>
            <a:endParaRPr lang="en-US" sz="1400" b="1" dirty="0">
              <a:solidFill>
                <a:schemeClr val="accent5">
                  <a:lumMod val="25000"/>
                </a:schemeClr>
              </a:solidFill>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4178101765"/>
              </p:ext>
            </p:extLst>
          </p:nvPr>
        </p:nvGraphicFramePr>
        <p:xfrm>
          <a:off x="1725893" y="889000"/>
          <a:ext cx="6773333" cy="4515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32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487107" y="1333501"/>
            <a:ext cx="2986980" cy="3612231"/>
            <a:chOff x="3542709" y="1333501"/>
            <a:chExt cx="2986980" cy="3612231"/>
          </a:xfrm>
        </p:grpSpPr>
        <p:sp>
          <p:nvSpPr>
            <p:cNvPr id="8" name="Freeform: Shape 7"/>
            <p:cNvSpPr/>
            <p:nvPr/>
          </p:nvSpPr>
          <p:spPr>
            <a:xfrm>
              <a:off x="3542709" y="1333501"/>
              <a:ext cx="2986980" cy="3612231"/>
            </a:xfrm>
            <a:custGeom>
              <a:avLst/>
              <a:gdLst>
                <a:gd name="connsiteX0" fmla="*/ 0 w 2986980"/>
                <a:gd name="connsiteY0" fmla="*/ 298698 h 3612231"/>
                <a:gd name="connsiteX1" fmla="*/ 298698 w 2986980"/>
                <a:gd name="connsiteY1" fmla="*/ 0 h 3612231"/>
                <a:gd name="connsiteX2" fmla="*/ 2688282 w 2986980"/>
                <a:gd name="connsiteY2" fmla="*/ 0 h 3612231"/>
                <a:gd name="connsiteX3" fmla="*/ 2986980 w 2986980"/>
                <a:gd name="connsiteY3" fmla="*/ 298698 h 3612231"/>
                <a:gd name="connsiteX4" fmla="*/ 2986980 w 2986980"/>
                <a:gd name="connsiteY4" fmla="*/ 3313533 h 3612231"/>
                <a:gd name="connsiteX5" fmla="*/ 2688282 w 2986980"/>
                <a:gd name="connsiteY5" fmla="*/ 3612231 h 3612231"/>
                <a:gd name="connsiteX6" fmla="*/ 298698 w 2986980"/>
                <a:gd name="connsiteY6" fmla="*/ 3612231 h 3612231"/>
                <a:gd name="connsiteX7" fmla="*/ 0 w 2986980"/>
                <a:gd name="connsiteY7" fmla="*/ 3313533 h 3612231"/>
                <a:gd name="connsiteX8" fmla="*/ 0 w 2986980"/>
                <a:gd name="connsiteY8" fmla="*/ 298698 h 36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6980" h="3612231">
                  <a:moveTo>
                    <a:pt x="0" y="298698"/>
                  </a:moveTo>
                  <a:cubicBezTo>
                    <a:pt x="0" y="133732"/>
                    <a:pt x="133732" y="0"/>
                    <a:pt x="298698" y="0"/>
                  </a:cubicBezTo>
                  <a:lnTo>
                    <a:pt x="2688282" y="0"/>
                  </a:lnTo>
                  <a:cubicBezTo>
                    <a:pt x="2853248" y="0"/>
                    <a:pt x="2986980" y="133732"/>
                    <a:pt x="2986980" y="298698"/>
                  </a:cubicBezTo>
                  <a:lnTo>
                    <a:pt x="2986980" y="3313533"/>
                  </a:lnTo>
                  <a:cubicBezTo>
                    <a:pt x="2986980" y="3478499"/>
                    <a:pt x="2853248" y="3612231"/>
                    <a:pt x="2688282" y="3612231"/>
                  </a:cubicBezTo>
                  <a:lnTo>
                    <a:pt x="298698" y="3612231"/>
                  </a:lnTo>
                  <a:cubicBezTo>
                    <a:pt x="133732" y="3612231"/>
                    <a:pt x="0" y="3478499"/>
                    <a:pt x="0" y="3313533"/>
                  </a:cubicBezTo>
                  <a:lnTo>
                    <a:pt x="0" y="2986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1615580" rIns="170688" bIns="893135" numCol="1" spcCol="1270" anchor="ctr" anchorCtr="0">
              <a:noAutofit/>
            </a:bodyPr>
            <a:lstStyle/>
            <a:p>
              <a:pPr marL="0" lvl="0" indent="0" algn="ctr" defTabSz="1066800">
                <a:lnSpc>
                  <a:spcPct val="90000"/>
                </a:lnSpc>
                <a:spcBef>
                  <a:spcPct val="0"/>
                </a:spcBef>
                <a:spcAft>
                  <a:spcPct val="35000"/>
                </a:spcAft>
                <a:buNone/>
              </a:pPr>
              <a:r>
                <a:rPr lang="en-ZA" sz="2400" b="1" dirty="0">
                  <a:latin typeface="Arial" panose="020B0604020202020204" pitchFamily="34" charset="0"/>
                  <a:cs typeface="Arial" panose="020B0604020202020204" pitchFamily="34" charset="0"/>
                </a:rPr>
                <a:t>Enabling greater insight </a:t>
              </a:r>
              <a:endParaRPr lang="en-ZA" sz="2400" b="1" kern="1200" dirty="0">
                <a:latin typeface="Arial" panose="020B0604020202020204" pitchFamily="34" charset="0"/>
                <a:cs typeface="Arial" panose="020B0604020202020204" pitchFamily="34" charset="0"/>
              </a:endParaRPr>
            </a:p>
          </p:txBody>
        </p:sp>
        <p:sp>
          <p:nvSpPr>
            <p:cNvPr id="9" name="Oval 8"/>
            <p:cNvSpPr/>
            <p:nvPr/>
          </p:nvSpPr>
          <p:spPr>
            <a:xfrm>
              <a:off x="4371667" y="1550235"/>
              <a:ext cx="1202872" cy="1202872"/>
            </a:xfrm>
            <a:prstGeom prst="ellipse">
              <a:avLst/>
            </a:prstGeom>
            <a:solidFill>
              <a:schemeClr val="bg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6"/>
            <p:cNvSpPr>
              <a:spLocks noChangeAspect="1" noEditPoints="1"/>
            </p:cNvSpPr>
            <p:nvPr/>
          </p:nvSpPr>
          <p:spPr bwMode="auto">
            <a:xfrm>
              <a:off x="4497859" y="1745002"/>
              <a:ext cx="896814" cy="787671"/>
            </a:xfrm>
            <a:custGeom>
              <a:avLst/>
              <a:gdLst>
                <a:gd name="T0" fmla="*/ 9339 w 11678"/>
                <a:gd name="T1" fmla="*/ 0 h 10253"/>
                <a:gd name="T2" fmla="*/ 9339 w 11678"/>
                <a:gd name="T3" fmla="*/ 0 h 10253"/>
                <a:gd name="T4" fmla="*/ 7898 w 11678"/>
                <a:gd name="T5" fmla="*/ 321 h 10253"/>
                <a:gd name="T6" fmla="*/ 6456 w 11678"/>
                <a:gd name="T7" fmla="*/ 642 h 10253"/>
                <a:gd name="T8" fmla="*/ 7578 w 11678"/>
                <a:gd name="T9" fmla="*/ 1539 h 10253"/>
                <a:gd name="T10" fmla="*/ 5884 w 11678"/>
                <a:gd name="T11" fmla="*/ 3528 h 10253"/>
                <a:gd name="T12" fmla="*/ 4186 w 11678"/>
                <a:gd name="T13" fmla="*/ 2907 h 10253"/>
                <a:gd name="T14" fmla="*/ 2978 w 11678"/>
                <a:gd name="T15" fmla="*/ 4930 h 10253"/>
                <a:gd name="T16" fmla="*/ 1052 w 11678"/>
                <a:gd name="T17" fmla="*/ 4442 h 10253"/>
                <a:gd name="T18" fmla="*/ 203 w 11678"/>
                <a:gd name="T19" fmla="*/ 7086 h 10253"/>
                <a:gd name="T20" fmla="*/ 0 w 11678"/>
                <a:gd name="T21" fmla="*/ 7643 h 10253"/>
                <a:gd name="T22" fmla="*/ 465 w 11678"/>
                <a:gd name="T23" fmla="*/ 7805 h 10253"/>
                <a:gd name="T24" fmla="*/ 1313 w 11678"/>
                <a:gd name="T25" fmla="*/ 5159 h 10253"/>
                <a:gd name="T26" fmla="*/ 3239 w 11678"/>
                <a:gd name="T27" fmla="*/ 5650 h 10253"/>
                <a:gd name="T28" fmla="*/ 4447 w 11678"/>
                <a:gd name="T29" fmla="*/ 3625 h 10253"/>
                <a:gd name="T30" fmla="*/ 6144 w 11678"/>
                <a:gd name="T31" fmla="*/ 4245 h 10253"/>
                <a:gd name="T32" fmla="*/ 7842 w 11678"/>
                <a:gd name="T33" fmla="*/ 2255 h 10253"/>
                <a:gd name="T34" fmla="*/ 8097 w 11678"/>
                <a:gd name="T35" fmla="*/ 1956 h 10253"/>
                <a:gd name="T36" fmla="*/ 9344 w 11678"/>
                <a:gd name="T37" fmla="*/ 2953 h 10253"/>
                <a:gd name="T38" fmla="*/ 9342 w 11678"/>
                <a:gd name="T39" fmla="*/ 1477 h 10253"/>
                <a:gd name="T40" fmla="*/ 9339 w 11678"/>
                <a:gd name="T41" fmla="*/ 0 h 10253"/>
                <a:gd name="T42" fmla="*/ 10144 w 11678"/>
                <a:gd name="T43" fmla="*/ 10253 h 10253"/>
                <a:gd name="T44" fmla="*/ 10144 w 11678"/>
                <a:gd name="T45" fmla="*/ 10253 h 10253"/>
                <a:gd name="T46" fmla="*/ 11678 w 11678"/>
                <a:gd name="T47" fmla="*/ 10253 h 10253"/>
                <a:gd name="T48" fmla="*/ 11678 w 11678"/>
                <a:gd name="T49" fmla="*/ 3102 h 10253"/>
                <a:gd name="T50" fmla="*/ 10144 w 11678"/>
                <a:gd name="T51" fmla="*/ 3102 h 10253"/>
                <a:gd name="T52" fmla="*/ 10144 w 11678"/>
                <a:gd name="T53" fmla="*/ 10253 h 10253"/>
                <a:gd name="T54" fmla="*/ 8055 w 11678"/>
                <a:gd name="T55" fmla="*/ 10253 h 10253"/>
                <a:gd name="T56" fmla="*/ 8055 w 11678"/>
                <a:gd name="T57" fmla="*/ 10253 h 10253"/>
                <a:gd name="T58" fmla="*/ 9589 w 11678"/>
                <a:gd name="T59" fmla="*/ 10253 h 10253"/>
                <a:gd name="T60" fmla="*/ 9589 w 11678"/>
                <a:gd name="T61" fmla="*/ 4605 h 10253"/>
                <a:gd name="T62" fmla="*/ 8055 w 11678"/>
                <a:gd name="T63" fmla="*/ 4605 h 10253"/>
                <a:gd name="T64" fmla="*/ 8055 w 11678"/>
                <a:gd name="T65" fmla="*/ 10253 h 10253"/>
                <a:gd name="T66" fmla="*/ 5998 w 11678"/>
                <a:gd name="T67" fmla="*/ 10253 h 10253"/>
                <a:gd name="T68" fmla="*/ 5998 w 11678"/>
                <a:gd name="T69" fmla="*/ 10253 h 10253"/>
                <a:gd name="T70" fmla="*/ 7532 w 11678"/>
                <a:gd name="T71" fmla="*/ 10253 h 10253"/>
                <a:gd name="T72" fmla="*/ 7532 w 11678"/>
                <a:gd name="T73" fmla="*/ 5878 h 10253"/>
                <a:gd name="T74" fmla="*/ 5998 w 11678"/>
                <a:gd name="T75" fmla="*/ 5878 h 10253"/>
                <a:gd name="T76" fmla="*/ 5998 w 11678"/>
                <a:gd name="T77" fmla="*/ 10253 h 10253"/>
                <a:gd name="T78" fmla="*/ 4039 w 11678"/>
                <a:gd name="T79" fmla="*/ 10253 h 10253"/>
                <a:gd name="T80" fmla="*/ 4039 w 11678"/>
                <a:gd name="T81" fmla="*/ 10253 h 10253"/>
                <a:gd name="T82" fmla="*/ 5574 w 11678"/>
                <a:gd name="T83" fmla="*/ 10253 h 10253"/>
                <a:gd name="T84" fmla="*/ 5574 w 11678"/>
                <a:gd name="T85" fmla="*/ 6857 h 10253"/>
                <a:gd name="T86" fmla="*/ 4039 w 11678"/>
                <a:gd name="T87" fmla="*/ 6857 h 10253"/>
                <a:gd name="T88" fmla="*/ 4039 w 11678"/>
                <a:gd name="T89" fmla="*/ 10253 h 10253"/>
                <a:gd name="T90" fmla="*/ 2097 w 11678"/>
                <a:gd name="T91" fmla="*/ 10253 h 10253"/>
                <a:gd name="T92" fmla="*/ 2097 w 11678"/>
                <a:gd name="T93" fmla="*/ 10253 h 10253"/>
                <a:gd name="T94" fmla="*/ 3630 w 11678"/>
                <a:gd name="T95" fmla="*/ 10253 h 10253"/>
                <a:gd name="T96" fmla="*/ 3630 w 11678"/>
                <a:gd name="T97" fmla="*/ 7967 h 10253"/>
                <a:gd name="T98" fmla="*/ 2097 w 11678"/>
                <a:gd name="T99" fmla="*/ 7967 h 10253"/>
                <a:gd name="T100" fmla="*/ 2097 w 11678"/>
                <a:gd name="T101" fmla="*/ 10253 h 10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678" h="10253">
                  <a:moveTo>
                    <a:pt x="9339" y="0"/>
                  </a:moveTo>
                  <a:lnTo>
                    <a:pt x="9339" y="0"/>
                  </a:lnTo>
                  <a:lnTo>
                    <a:pt x="7898" y="321"/>
                  </a:lnTo>
                  <a:lnTo>
                    <a:pt x="6456" y="642"/>
                  </a:lnTo>
                  <a:lnTo>
                    <a:pt x="7578" y="1539"/>
                  </a:lnTo>
                  <a:lnTo>
                    <a:pt x="5884" y="3528"/>
                  </a:lnTo>
                  <a:lnTo>
                    <a:pt x="4186" y="2907"/>
                  </a:lnTo>
                  <a:lnTo>
                    <a:pt x="2978" y="4930"/>
                  </a:lnTo>
                  <a:lnTo>
                    <a:pt x="1052" y="4442"/>
                  </a:lnTo>
                  <a:lnTo>
                    <a:pt x="203" y="7086"/>
                  </a:lnTo>
                  <a:lnTo>
                    <a:pt x="0" y="7643"/>
                  </a:lnTo>
                  <a:lnTo>
                    <a:pt x="465" y="7805"/>
                  </a:lnTo>
                  <a:lnTo>
                    <a:pt x="1313" y="5159"/>
                  </a:lnTo>
                  <a:lnTo>
                    <a:pt x="3239" y="5650"/>
                  </a:lnTo>
                  <a:lnTo>
                    <a:pt x="4447" y="3625"/>
                  </a:lnTo>
                  <a:lnTo>
                    <a:pt x="6144" y="4245"/>
                  </a:lnTo>
                  <a:lnTo>
                    <a:pt x="7842" y="2255"/>
                  </a:lnTo>
                  <a:lnTo>
                    <a:pt x="8097" y="1956"/>
                  </a:lnTo>
                  <a:lnTo>
                    <a:pt x="9344" y="2953"/>
                  </a:lnTo>
                  <a:lnTo>
                    <a:pt x="9342" y="1477"/>
                  </a:lnTo>
                  <a:lnTo>
                    <a:pt x="9339" y="0"/>
                  </a:lnTo>
                  <a:close/>
                  <a:moveTo>
                    <a:pt x="10144" y="10253"/>
                  </a:moveTo>
                  <a:lnTo>
                    <a:pt x="10144" y="10253"/>
                  </a:lnTo>
                  <a:lnTo>
                    <a:pt x="11678" y="10253"/>
                  </a:lnTo>
                  <a:lnTo>
                    <a:pt x="11678" y="3102"/>
                  </a:lnTo>
                  <a:lnTo>
                    <a:pt x="10144" y="3102"/>
                  </a:lnTo>
                  <a:lnTo>
                    <a:pt x="10144" y="10253"/>
                  </a:lnTo>
                  <a:close/>
                  <a:moveTo>
                    <a:pt x="8055" y="10253"/>
                  </a:moveTo>
                  <a:lnTo>
                    <a:pt x="8055" y="10253"/>
                  </a:lnTo>
                  <a:lnTo>
                    <a:pt x="9589" y="10253"/>
                  </a:lnTo>
                  <a:lnTo>
                    <a:pt x="9589" y="4605"/>
                  </a:lnTo>
                  <a:lnTo>
                    <a:pt x="8055" y="4605"/>
                  </a:lnTo>
                  <a:lnTo>
                    <a:pt x="8055" y="10253"/>
                  </a:lnTo>
                  <a:close/>
                  <a:moveTo>
                    <a:pt x="5998" y="10253"/>
                  </a:moveTo>
                  <a:lnTo>
                    <a:pt x="5998" y="10253"/>
                  </a:lnTo>
                  <a:lnTo>
                    <a:pt x="7532" y="10253"/>
                  </a:lnTo>
                  <a:lnTo>
                    <a:pt x="7532" y="5878"/>
                  </a:lnTo>
                  <a:lnTo>
                    <a:pt x="5998" y="5878"/>
                  </a:lnTo>
                  <a:lnTo>
                    <a:pt x="5998" y="10253"/>
                  </a:lnTo>
                  <a:close/>
                  <a:moveTo>
                    <a:pt x="4039" y="10253"/>
                  </a:moveTo>
                  <a:lnTo>
                    <a:pt x="4039" y="10253"/>
                  </a:lnTo>
                  <a:lnTo>
                    <a:pt x="5574" y="10253"/>
                  </a:lnTo>
                  <a:lnTo>
                    <a:pt x="5574" y="6857"/>
                  </a:lnTo>
                  <a:lnTo>
                    <a:pt x="4039" y="6857"/>
                  </a:lnTo>
                  <a:lnTo>
                    <a:pt x="4039" y="10253"/>
                  </a:lnTo>
                  <a:close/>
                  <a:moveTo>
                    <a:pt x="2097" y="10253"/>
                  </a:moveTo>
                  <a:lnTo>
                    <a:pt x="2097" y="10253"/>
                  </a:lnTo>
                  <a:lnTo>
                    <a:pt x="3630" y="10253"/>
                  </a:lnTo>
                  <a:lnTo>
                    <a:pt x="3630" y="7967"/>
                  </a:lnTo>
                  <a:lnTo>
                    <a:pt x="2097" y="7967"/>
                  </a:lnTo>
                  <a:lnTo>
                    <a:pt x="2097" y="10253"/>
                  </a:lnTo>
                  <a:close/>
                </a:path>
              </a:pathLst>
            </a:custGeom>
            <a:solidFill>
              <a:srgbClr val="7A6F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grpSp>
      <p:grpSp>
        <p:nvGrpSpPr>
          <p:cNvPr id="3" name="Group 2"/>
          <p:cNvGrpSpPr/>
          <p:nvPr/>
        </p:nvGrpSpPr>
        <p:grpSpPr>
          <a:xfrm>
            <a:off x="6529689" y="1333501"/>
            <a:ext cx="2986980" cy="3612231"/>
            <a:chOff x="9947073" y="1333502"/>
            <a:chExt cx="2986980" cy="3612231"/>
          </a:xfrm>
        </p:grpSpPr>
        <p:sp>
          <p:nvSpPr>
            <p:cNvPr id="6" name="Freeform: Shape 5"/>
            <p:cNvSpPr/>
            <p:nvPr/>
          </p:nvSpPr>
          <p:spPr>
            <a:xfrm>
              <a:off x="9947073" y="1333502"/>
              <a:ext cx="2986980" cy="3612231"/>
            </a:xfrm>
            <a:custGeom>
              <a:avLst/>
              <a:gdLst>
                <a:gd name="connsiteX0" fmla="*/ 0 w 2986980"/>
                <a:gd name="connsiteY0" fmla="*/ 298698 h 3612231"/>
                <a:gd name="connsiteX1" fmla="*/ 298698 w 2986980"/>
                <a:gd name="connsiteY1" fmla="*/ 0 h 3612231"/>
                <a:gd name="connsiteX2" fmla="*/ 2688282 w 2986980"/>
                <a:gd name="connsiteY2" fmla="*/ 0 h 3612231"/>
                <a:gd name="connsiteX3" fmla="*/ 2986980 w 2986980"/>
                <a:gd name="connsiteY3" fmla="*/ 298698 h 3612231"/>
                <a:gd name="connsiteX4" fmla="*/ 2986980 w 2986980"/>
                <a:gd name="connsiteY4" fmla="*/ 3313533 h 3612231"/>
                <a:gd name="connsiteX5" fmla="*/ 2688282 w 2986980"/>
                <a:gd name="connsiteY5" fmla="*/ 3612231 h 3612231"/>
                <a:gd name="connsiteX6" fmla="*/ 298698 w 2986980"/>
                <a:gd name="connsiteY6" fmla="*/ 3612231 h 3612231"/>
                <a:gd name="connsiteX7" fmla="*/ 0 w 2986980"/>
                <a:gd name="connsiteY7" fmla="*/ 3313533 h 3612231"/>
                <a:gd name="connsiteX8" fmla="*/ 0 w 2986980"/>
                <a:gd name="connsiteY8" fmla="*/ 298698 h 36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6980" h="3612231">
                  <a:moveTo>
                    <a:pt x="0" y="298698"/>
                  </a:moveTo>
                  <a:cubicBezTo>
                    <a:pt x="0" y="133732"/>
                    <a:pt x="133732" y="0"/>
                    <a:pt x="298698" y="0"/>
                  </a:cubicBezTo>
                  <a:lnTo>
                    <a:pt x="2688282" y="0"/>
                  </a:lnTo>
                  <a:cubicBezTo>
                    <a:pt x="2853248" y="0"/>
                    <a:pt x="2986980" y="133732"/>
                    <a:pt x="2986980" y="298698"/>
                  </a:cubicBezTo>
                  <a:lnTo>
                    <a:pt x="2986980" y="3313533"/>
                  </a:lnTo>
                  <a:cubicBezTo>
                    <a:pt x="2986980" y="3478499"/>
                    <a:pt x="2853248" y="3612231"/>
                    <a:pt x="2688282" y="3612231"/>
                  </a:cubicBezTo>
                  <a:lnTo>
                    <a:pt x="298698" y="3612231"/>
                  </a:lnTo>
                  <a:cubicBezTo>
                    <a:pt x="133732" y="3612231"/>
                    <a:pt x="0" y="3478499"/>
                    <a:pt x="0" y="3313533"/>
                  </a:cubicBezTo>
                  <a:lnTo>
                    <a:pt x="0" y="298698"/>
                  </a:lnTo>
                  <a:close/>
                </a:path>
              </a:pathLst>
            </a:custGeom>
            <a:solidFill>
              <a:srgbClr val="FFD4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1615580" rIns="170688" bIns="893135"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Arial" panose="020B0604020202020204" pitchFamily="34" charset="0"/>
                  <a:cs typeface="Arial" panose="020B0604020202020204" pitchFamily="34" charset="0"/>
                </a:rPr>
                <a:t>Catalysing innovation and change</a:t>
              </a:r>
            </a:p>
          </p:txBody>
        </p:sp>
        <p:sp>
          <p:nvSpPr>
            <p:cNvPr id="7" name="Oval 6"/>
            <p:cNvSpPr/>
            <p:nvPr/>
          </p:nvSpPr>
          <p:spPr>
            <a:xfrm>
              <a:off x="10839127" y="1550235"/>
              <a:ext cx="1202872" cy="1202872"/>
            </a:xfrm>
            <a:prstGeom prst="ellipse">
              <a:avLst/>
            </a:prstGeom>
            <a:solidFill>
              <a:schemeClr val="bg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218" name="Picture 2" descr="Image result for change icon"/>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6164" y="1666039"/>
              <a:ext cx="971035" cy="9710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29537" y="1333501"/>
            <a:ext cx="2986980" cy="3612231"/>
            <a:chOff x="6519135" y="1333502"/>
            <a:chExt cx="2986980" cy="3612231"/>
          </a:xfrm>
        </p:grpSpPr>
        <p:sp>
          <p:nvSpPr>
            <p:cNvPr id="10" name="Freeform: Shape 9"/>
            <p:cNvSpPr/>
            <p:nvPr/>
          </p:nvSpPr>
          <p:spPr>
            <a:xfrm>
              <a:off x="6519135" y="1333502"/>
              <a:ext cx="2986980" cy="3612231"/>
            </a:xfrm>
            <a:custGeom>
              <a:avLst/>
              <a:gdLst>
                <a:gd name="connsiteX0" fmla="*/ 0 w 2986980"/>
                <a:gd name="connsiteY0" fmla="*/ 298698 h 3612231"/>
                <a:gd name="connsiteX1" fmla="*/ 298698 w 2986980"/>
                <a:gd name="connsiteY1" fmla="*/ 0 h 3612231"/>
                <a:gd name="connsiteX2" fmla="*/ 2688282 w 2986980"/>
                <a:gd name="connsiteY2" fmla="*/ 0 h 3612231"/>
                <a:gd name="connsiteX3" fmla="*/ 2986980 w 2986980"/>
                <a:gd name="connsiteY3" fmla="*/ 298698 h 3612231"/>
                <a:gd name="connsiteX4" fmla="*/ 2986980 w 2986980"/>
                <a:gd name="connsiteY4" fmla="*/ 3313533 h 3612231"/>
                <a:gd name="connsiteX5" fmla="*/ 2688282 w 2986980"/>
                <a:gd name="connsiteY5" fmla="*/ 3612231 h 3612231"/>
                <a:gd name="connsiteX6" fmla="*/ 298698 w 2986980"/>
                <a:gd name="connsiteY6" fmla="*/ 3612231 h 3612231"/>
                <a:gd name="connsiteX7" fmla="*/ 0 w 2986980"/>
                <a:gd name="connsiteY7" fmla="*/ 3313533 h 3612231"/>
                <a:gd name="connsiteX8" fmla="*/ 0 w 2986980"/>
                <a:gd name="connsiteY8" fmla="*/ 298698 h 36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6980" h="3612231">
                  <a:moveTo>
                    <a:pt x="0" y="298698"/>
                  </a:moveTo>
                  <a:cubicBezTo>
                    <a:pt x="0" y="133732"/>
                    <a:pt x="133732" y="0"/>
                    <a:pt x="298698" y="0"/>
                  </a:cubicBezTo>
                  <a:lnTo>
                    <a:pt x="2688282" y="0"/>
                  </a:lnTo>
                  <a:cubicBezTo>
                    <a:pt x="2853248" y="0"/>
                    <a:pt x="2986980" y="133732"/>
                    <a:pt x="2986980" y="298698"/>
                  </a:cubicBezTo>
                  <a:lnTo>
                    <a:pt x="2986980" y="3313533"/>
                  </a:lnTo>
                  <a:cubicBezTo>
                    <a:pt x="2986980" y="3478499"/>
                    <a:pt x="2853248" y="3612231"/>
                    <a:pt x="2688282" y="3612231"/>
                  </a:cubicBezTo>
                  <a:lnTo>
                    <a:pt x="298698" y="3612231"/>
                  </a:lnTo>
                  <a:cubicBezTo>
                    <a:pt x="133732" y="3612231"/>
                    <a:pt x="0" y="3478499"/>
                    <a:pt x="0" y="3313533"/>
                  </a:cubicBezTo>
                  <a:lnTo>
                    <a:pt x="0" y="298698"/>
                  </a:lnTo>
                  <a:close/>
                </a:path>
              </a:pathLst>
            </a:custGeom>
            <a:solidFill>
              <a:srgbClr val="7A6F6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1615580" rIns="170688" bIns="893135" numCol="1" spcCol="1270" anchor="ctr" anchorCtr="0">
              <a:noAutofit/>
            </a:bodyPr>
            <a:lstStyle/>
            <a:p>
              <a:pPr marL="0" lvl="0" indent="0" algn="ctr" defTabSz="1066800">
                <a:lnSpc>
                  <a:spcPct val="90000"/>
                </a:lnSpc>
                <a:spcBef>
                  <a:spcPct val="0"/>
                </a:spcBef>
                <a:spcAft>
                  <a:spcPct val="35000"/>
                </a:spcAft>
                <a:buNone/>
              </a:pPr>
              <a:r>
                <a:rPr lang="en-ZA" sz="2400" b="1" kern="1200" dirty="0" smtClean="0">
                  <a:latin typeface="Arial" panose="020B0604020202020204" pitchFamily="34" charset="0"/>
                  <a:cs typeface="Arial" panose="020B0604020202020204" pitchFamily="34" charset="0"/>
                </a:rPr>
                <a:t>Deve</a:t>
              </a:r>
              <a:r>
                <a:rPr lang="en-ZA" sz="2400" b="1" dirty="0" smtClean="0">
                  <a:latin typeface="Arial" panose="020B0604020202020204" pitchFamily="34" charset="0"/>
                  <a:cs typeface="Arial" panose="020B0604020202020204" pitchFamily="34" charset="0"/>
                </a:rPr>
                <a:t>lopment and testing</a:t>
              </a:r>
              <a:endParaRPr lang="en-ZA" sz="2400" b="1" kern="1200" dirty="0">
                <a:latin typeface="Arial" panose="020B0604020202020204" pitchFamily="34" charset="0"/>
                <a:cs typeface="Arial" panose="020B0604020202020204" pitchFamily="34" charset="0"/>
              </a:endParaRPr>
            </a:p>
          </p:txBody>
        </p:sp>
        <p:sp>
          <p:nvSpPr>
            <p:cNvPr id="11" name="Oval 10"/>
            <p:cNvSpPr/>
            <p:nvPr/>
          </p:nvSpPr>
          <p:spPr>
            <a:xfrm>
              <a:off x="7448257" y="1550235"/>
              <a:ext cx="1202872" cy="1202872"/>
            </a:xfrm>
            <a:prstGeom prst="ellipse">
              <a:avLst/>
            </a:prstGeom>
            <a:solidFill>
              <a:schemeClr val="bg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oup 11"/>
            <p:cNvGrpSpPr>
              <a:grpSpLocks noChangeAspect="1"/>
            </p:cNvGrpSpPr>
            <p:nvPr/>
          </p:nvGrpSpPr>
          <p:grpSpPr bwMode="auto">
            <a:xfrm>
              <a:off x="7767645" y="1603376"/>
              <a:ext cx="538163" cy="1027113"/>
              <a:chOff x="4893" y="1010"/>
              <a:chExt cx="339" cy="647"/>
            </a:xfrm>
          </p:grpSpPr>
          <p:sp>
            <p:nvSpPr>
              <p:cNvPr id="18" name="AutoShape 10"/>
              <p:cNvSpPr>
                <a:spLocks noChangeAspect="1" noChangeArrowheads="1" noTextEdit="1"/>
              </p:cNvSpPr>
              <p:nvPr/>
            </p:nvSpPr>
            <p:spPr bwMode="auto">
              <a:xfrm>
                <a:off x="4893" y="1010"/>
                <a:ext cx="338"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20" name="Freeform 12"/>
              <p:cNvSpPr>
                <a:spLocks noEditPoints="1"/>
              </p:cNvSpPr>
              <p:nvPr/>
            </p:nvSpPr>
            <p:spPr bwMode="auto">
              <a:xfrm>
                <a:off x="4893" y="1010"/>
                <a:ext cx="339" cy="647"/>
              </a:xfrm>
              <a:custGeom>
                <a:avLst/>
                <a:gdLst>
                  <a:gd name="T0" fmla="*/ 3171 w 5412"/>
                  <a:gd name="T1" fmla="*/ 5628 h 10362"/>
                  <a:gd name="T2" fmla="*/ 2632 w 5412"/>
                  <a:gd name="T3" fmla="*/ 5871 h 10362"/>
                  <a:gd name="T4" fmla="*/ 3171 w 5412"/>
                  <a:gd name="T5" fmla="*/ 5628 h 10362"/>
                  <a:gd name="T6" fmla="*/ 3691 w 5412"/>
                  <a:gd name="T7" fmla="*/ 6857 h 10362"/>
                  <a:gd name="T8" fmla="*/ 2069 w 5412"/>
                  <a:gd name="T9" fmla="*/ 7196 h 10362"/>
                  <a:gd name="T10" fmla="*/ 780 w 5412"/>
                  <a:gd name="T11" fmla="*/ 8980 h 10362"/>
                  <a:gd name="T12" fmla="*/ 4316 w 5412"/>
                  <a:gd name="T13" fmla="*/ 9848 h 10362"/>
                  <a:gd name="T14" fmla="*/ 3691 w 5412"/>
                  <a:gd name="T15" fmla="*/ 6857 h 10362"/>
                  <a:gd name="T16" fmla="*/ 3171 w 5412"/>
                  <a:gd name="T17" fmla="*/ 4399 h 10362"/>
                  <a:gd name="T18" fmla="*/ 2632 w 5412"/>
                  <a:gd name="T19" fmla="*/ 4643 h 10362"/>
                  <a:gd name="T20" fmla="*/ 3171 w 5412"/>
                  <a:gd name="T21" fmla="*/ 4399 h 10362"/>
                  <a:gd name="T22" fmla="*/ 3171 w 5412"/>
                  <a:gd name="T23" fmla="*/ 5031 h 10362"/>
                  <a:gd name="T24" fmla="*/ 2632 w 5412"/>
                  <a:gd name="T25" fmla="*/ 5274 h 10362"/>
                  <a:gd name="T26" fmla="*/ 3171 w 5412"/>
                  <a:gd name="T27" fmla="*/ 5031 h 10362"/>
                  <a:gd name="T28" fmla="*/ 2936 w 5412"/>
                  <a:gd name="T29" fmla="*/ 572 h 10362"/>
                  <a:gd name="T30" fmla="*/ 2936 w 5412"/>
                  <a:gd name="T31" fmla="*/ 0 h 10362"/>
                  <a:gd name="T32" fmla="*/ 2936 w 5412"/>
                  <a:gd name="T33" fmla="*/ 572 h 10362"/>
                  <a:gd name="T34" fmla="*/ 1953 w 5412"/>
                  <a:gd name="T35" fmla="*/ 1840 h 10362"/>
                  <a:gd name="T36" fmla="*/ 1953 w 5412"/>
                  <a:gd name="T37" fmla="*/ 1268 h 10362"/>
                  <a:gd name="T38" fmla="*/ 1953 w 5412"/>
                  <a:gd name="T39" fmla="*/ 1840 h 10362"/>
                  <a:gd name="T40" fmla="*/ 2890 w 5412"/>
                  <a:gd name="T41" fmla="*/ 2749 h 10362"/>
                  <a:gd name="T42" fmla="*/ 2890 w 5412"/>
                  <a:gd name="T43" fmla="*/ 1747 h 10362"/>
                  <a:gd name="T44" fmla="*/ 2890 w 5412"/>
                  <a:gd name="T45" fmla="*/ 2749 h 10362"/>
                  <a:gd name="T46" fmla="*/ 4751 w 5412"/>
                  <a:gd name="T47" fmla="*/ 10119 h 10362"/>
                  <a:gd name="T48" fmla="*/ 242 w 5412"/>
                  <a:gd name="T49" fmla="*/ 9634 h 10362"/>
                  <a:gd name="T50" fmla="*/ 1944 w 5412"/>
                  <a:gd name="T51" fmla="*/ 5598 h 10362"/>
                  <a:gd name="T52" fmla="*/ 1955 w 5412"/>
                  <a:gd name="T53" fmla="*/ 3937 h 10362"/>
                  <a:gd name="T54" fmla="*/ 1551 w 5412"/>
                  <a:gd name="T55" fmla="*/ 3706 h 10362"/>
                  <a:gd name="T56" fmla="*/ 3650 w 5412"/>
                  <a:gd name="T57" fmla="*/ 3473 h 10362"/>
                  <a:gd name="T58" fmla="*/ 3650 w 5412"/>
                  <a:gd name="T59" fmla="*/ 3937 h 10362"/>
                  <a:gd name="T60" fmla="*/ 3457 w 5412"/>
                  <a:gd name="T61" fmla="*/ 5574 h 10362"/>
                  <a:gd name="T62" fmla="*/ 5057 w 5412"/>
                  <a:gd name="T63" fmla="*/ 9179 h 10362"/>
                  <a:gd name="T64" fmla="*/ 4751 w 5412"/>
                  <a:gd name="T65" fmla="*/ 10119 h 10362"/>
                  <a:gd name="T66" fmla="*/ 5279 w 5412"/>
                  <a:gd name="T67" fmla="*/ 9083 h 10362"/>
                  <a:gd name="T68" fmla="*/ 3699 w 5412"/>
                  <a:gd name="T69" fmla="*/ 4178 h 10362"/>
                  <a:gd name="T70" fmla="*/ 3650 w 5412"/>
                  <a:gd name="T71" fmla="*/ 3231 h 10362"/>
                  <a:gd name="T72" fmla="*/ 1309 w 5412"/>
                  <a:gd name="T73" fmla="*/ 3706 h 10362"/>
                  <a:gd name="T74" fmla="*/ 1712 w 5412"/>
                  <a:gd name="T75" fmla="*/ 5522 h 10362"/>
                  <a:gd name="T76" fmla="*/ 0 w 5412"/>
                  <a:gd name="T77" fmla="*/ 9634 h 10362"/>
                  <a:gd name="T78" fmla="*/ 638 w 5412"/>
                  <a:gd name="T79" fmla="*/ 10362 h 10362"/>
                  <a:gd name="T80" fmla="*/ 4782 w 5412"/>
                  <a:gd name="T81" fmla="*/ 10361 h 10362"/>
                  <a:gd name="T82" fmla="*/ 5279 w 5412"/>
                  <a:gd name="T83" fmla="*/ 9083 h 10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12" h="10362">
                    <a:moveTo>
                      <a:pt x="3171" y="5628"/>
                    </a:moveTo>
                    <a:lnTo>
                      <a:pt x="3171" y="5628"/>
                    </a:lnTo>
                    <a:lnTo>
                      <a:pt x="2632" y="5628"/>
                    </a:lnTo>
                    <a:lnTo>
                      <a:pt x="2632" y="5871"/>
                    </a:lnTo>
                    <a:lnTo>
                      <a:pt x="3171" y="5871"/>
                    </a:lnTo>
                    <a:lnTo>
                      <a:pt x="3171" y="5628"/>
                    </a:lnTo>
                    <a:close/>
                    <a:moveTo>
                      <a:pt x="3691" y="6857"/>
                    </a:moveTo>
                    <a:lnTo>
                      <a:pt x="3691" y="6857"/>
                    </a:lnTo>
                    <a:cubicBezTo>
                      <a:pt x="3606" y="6850"/>
                      <a:pt x="3509" y="6843"/>
                      <a:pt x="3423" y="6843"/>
                    </a:cubicBezTo>
                    <a:cubicBezTo>
                      <a:pt x="3205" y="6843"/>
                      <a:pt x="2657" y="7196"/>
                      <a:pt x="2069" y="7196"/>
                    </a:cubicBezTo>
                    <a:lnTo>
                      <a:pt x="1570" y="7196"/>
                    </a:lnTo>
                    <a:cubicBezTo>
                      <a:pt x="1293" y="7821"/>
                      <a:pt x="957" y="8574"/>
                      <a:pt x="780" y="8980"/>
                    </a:cubicBezTo>
                    <a:cubicBezTo>
                      <a:pt x="445" y="9749"/>
                      <a:pt x="1097" y="9848"/>
                      <a:pt x="1097" y="9848"/>
                    </a:cubicBezTo>
                    <a:lnTo>
                      <a:pt x="4316" y="9848"/>
                    </a:lnTo>
                    <a:cubicBezTo>
                      <a:pt x="4316" y="9848"/>
                      <a:pt x="4966" y="9749"/>
                      <a:pt x="4631" y="8980"/>
                    </a:cubicBezTo>
                    <a:cubicBezTo>
                      <a:pt x="4421" y="8498"/>
                      <a:pt x="3986" y="7520"/>
                      <a:pt x="3691" y="6857"/>
                    </a:cubicBezTo>
                    <a:close/>
                    <a:moveTo>
                      <a:pt x="3171" y="4399"/>
                    </a:moveTo>
                    <a:lnTo>
                      <a:pt x="3171" y="4399"/>
                    </a:lnTo>
                    <a:lnTo>
                      <a:pt x="2632" y="4399"/>
                    </a:lnTo>
                    <a:lnTo>
                      <a:pt x="2632" y="4643"/>
                    </a:lnTo>
                    <a:lnTo>
                      <a:pt x="3171" y="4643"/>
                    </a:lnTo>
                    <a:lnTo>
                      <a:pt x="3171" y="4399"/>
                    </a:lnTo>
                    <a:close/>
                    <a:moveTo>
                      <a:pt x="3171" y="5031"/>
                    </a:moveTo>
                    <a:lnTo>
                      <a:pt x="3171" y="5031"/>
                    </a:lnTo>
                    <a:lnTo>
                      <a:pt x="2632" y="5031"/>
                    </a:lnTo>
                    <a:lnTo>
                      <a:pt x="2632" y="5274"/>
                    </a:lnTo>
                    <a:lnTo>
                      <a:pt x="3171" y="5274"/>
                    </a:lnTo>
                    <a:lnTo>
                      <a:pt x="3171" y="5031"/>
                    </a:lnTo>
                    <a:close/>
                    <a:moveTo>
                      <a:pt x="2936" y="572"/>
                    </a:moveTo>
                    <a:lnTo>
                      <a:pt x="2936" y="572"/>
                    </a:lnTo>
                    <a:cubicBezTo>
                      <a:pt x="3094" y="572"/>
                      <a:pt x="3223" y="444"/>
                      <a:pt x="3223" y="286"/>
                    </a:cubicBezTo>
                    <a:cubicBezTo>
                      <a:pt x="3223" y="128"/>
                      <a:pt x="3094" y="0"/>
                      <a:pt x="2936" y="0"/>
                    </a:cubicBezTo>
                    <a:cubicBezTo>
                      <a:pt x="2778" y="0"/>
                      <a:pt x="2649" y="128"/>
                      <a:pt x="2649" y="286"/>
                    </a:cubicBezTo>
                    <a:cubicBezTo>
                      <a:pt x="2649" y="444"/>
                      <a:pt x="2778" y="572"/>
                      <a:pt x="2936" y="572"/>
                    </a:cubicBezTo>
                    <a:close/>
                    <a:moveTo>
                      <a:pt x="1953" y="1840"/>
                    </a:moveTo>
                    <a:lnTo>
                      <a:pt x="1953" y="1840"/>
                    </a:lnTo>
                    <a:cubicBezTo>
                      <a:pt x="2113" y="1840"/>
                      <a:pt x="2241" y="1712"/>
                      <a:pt x="2241" y="1555"/>
                    </a:cubicBezTo>
                    <a:cubicBezTo>
                      <a:pt x="2241" y="1396"/>
                      <a:pt x="2113" y="1268"/>
                      <a:pt x="1953" y="1268"/>
                    </a:cubicBezTo>
                    <a:cubicBezTo>
                      <a:pt x="1796" y="1268"/>
                      <a:pt x="1668" y="1396"/>
                      <a:pt x="1668" y="1555"/>
                    </a:cubicBezTo>
                    <a:cubicBezTo>
                      <a:pt x="1668" y="1712"/>
                      <a:pt x="1796" y="1840"/>
                      <a:pt x="1953" y="1840"/>
                    </a:cubicBezTo>
                    <a:close/>
                    <a:moveTo>
                      <a:pt x="2890" y="2749"/>
                    </a:moveTo>
                    <a:lnTo>
                      <a:pt x="2890" y="2749"/>
                    </a:lnTo>
                    <a:cubicBezTo>
                      <a:pt x="3167" y="2749"/>
                      <a:pt x="3391" y="2524"/>
                      <a:pt x="3391" y="2248"/>
                    </a:cubicBezTo>
                    <a:cubicBezTo>
                      <a:pt x="3391" y="1971"/>
                      <a:pt x="3167" y="1747"/>
                      <a:pt x="2890" y="1747"/>
                    </a:cubicBezTo>
                    <a:cubicBezTo>
                      <a:pt x="2612" y="1747"/>
                      <a:pt x="2388" y="1971"/>
                      <a:pt x="2388" y="2248"/>
                    </a:cubicBezTo>
                    <a:cubicBezTo>
                      <a:pt x="2388" y="2524"/>
                      <a:pt x="2612" y="2749"/>
                      <a:pt x="2890" y="2749"/>
                    </a:cubicBezTo>
                    <a:close/>
                    <a:moveTo>
                      <a:pt x="4751" y="10119"/>
                    </a:moveTo>
                    <a:lnTo>
                      <a:pt x="4751" y="10119"/>
                    </a:lnTo>
                    <a:lnTo>
                      <a:pt x="661" y="10119"/>
                    </a:lnTo>
                    <a:cubicBezTo>
                      <a:pt x="610" y="10107"/>
                      <a:pt x="234" y="10026"/>
                      <a:pt x="242" y="9634"/>
                    </a:cubicBezTo>
                    <a:cubicBezTo>
                      <a:pt x="242" y="9519"/>
                      <a:pt x="273" y="9369"/>
                      <a:pt x="355" y="9179"/>
                    </a:cubicBezTo>
                    <a:cubicBezTo>
                      <a:pt x="784" y="8196"/>
                      <a:pt x="1943" y="5601"/>
                      <a:pt x="1944" y="5598"/>
                    </a:cubicBezTo>
                    <a:lnTo>
                      <a:pt x="1955" y="5574"/>
                    </a:lnTo>
                    <a:lnTo>
                      <a:pt x="1955" y="3937"/>
                    </a:lnTo>
                    <a:lnTo>
                      <a:pt x="1783" y="3937"/>
                    </a:lnTo>
                    <a:cubicBezTo>
                      <a:pt x="1655" y="3937"/>
                      <a:pt x="1552" y="3833"/>
                      <a:pt x="1551" y="3706"/>
                    </a:cubicBezTo>
                    <a:cubicBezTo>
                      <a:pt x="1552" y="3578"/>
                      <a:pt x="1655" y="3474"/>
                      <a:pt x="1783" y="3473"/>
                    </a:cubicBezTo>
                    <a:lnTo>
                      <a:pt x="3650" y="3473"/>
                    </a:lnTo>
                    <a:cubicBezTo>
                      <a:pt x="3779" y="3474"/>
                      <a:pt x="3882" y="3578"/>
                      <a:pt x="3882" y="3706"/>
                    </a:cubicBezTo>
                    <a:cubicBezTo>
                      <a:pt x="3882" y="3833"/>
                      <a:pt x="3779" y="3937"/>
                      <a:pt x="3650" y="3937"/>
                    </a:cubicBezTo>
                    <a:lnTo>
                      <a:pt x="3457" y="3937"/>
                    </a:lnTo>
                    <a:lnTo>
                      <a:pt x="3457" y="5574"/>
                    </a:lnTo>
                    <a:lnTo>
                      <a:pt x="3467" y="5598"/>
                    </a:lnTo>
                    <a:cubicBezTo>
                      <a:pt x="3469" y="5601"/>
                      <a:pt x="4628" y="8196"/>
                      <a:pt x="5057" y="9179"/>
                    </a:cubicBezTo>
                    <a:cubicBezTo>
                      <a:pt x="5139" y="9369"/>
                      <a:pt x="5168" y="9519"/>
                      <a:pt x="5168" y="9634"/>
                    </a:cubicBezTo>
                    <a:cubicBezTo>
                      <a:pt x="5177" y="10028"/>
                      <a:pt x="4802" y="10107"/>
                      <a:pt x="4751" y="10119"/>
                    </a:cubicBezTo>
                    <a:close/>
                    <a:moveTo>
                      <a:pt x="5279" y="9083"/>
                    </a:moveTo>
                    <a:lnTo>
                      <a:pt x="5279" y="9083"/>
                    </a:lnTo>
                    <a:cubicBezTo>
                      <a:pt x="4874" y="8151"/>
                      <a:pt x="3816" y="5783"/>
                      <a:pt x="3699" y="5522"/>
                    </a:cubicBezTo>
                    <a:lnTo>
                      <a:pt x="3699" y="4178"/>
                    </a:lnTo>
                    <a:cubicBezTo>
                      <a:pt x="3939" y="4153"/>
                      <a:pt x="4126" y="3951"/>
                      <a:pt x="4126" y="3706"/>
                    </a:cubicBezTo>
                    <a:cubicBezTo>
                      <a:pt x="4126" y="3443"/>
                      <a:pt x="3913" y="3231"/>
                      <a:pt x="3650" y="3231"/>
                    </a:cubicBezTo>
                    <a:lnTo>
                      <a:pt x="1783" y="3231"/>
                    </a:lnTo>
                    <a:cubicBezTo>
                      <a:pt x="1521" y="3231"/>
                      <a:pt x="1309" y="3443"/>
                      <a:pt x="1309" y="3706"/>
                    </a:cubicBezTo>
                    <a:cubicBezTo>
                      <a:pt x="1309" y="3943"/>
                      <a:pt x="1484" y="4140"/>
                      <a:pt x="1712" y="4175"/>
                    </a:cubicBezTo>
                    <a:lnTo>
                      <a:pt x="1712" y="5522"/>
                    </a:lnTo>
                    <a:cubicBezTo>
                      <a:pt x="1596" y="5783"/>
                      <a:pt x="538" y="8151"/>
                      <a:pt x="132" y="9083"/>
                    </a:cubicBezTo>
                    <a:cubicBezTo>
                      <a:pt x="40" y="9295"/>
                      <a:pt x="0" y="9477"/>
                      <a:pt x="0" y="9634"/>
                    </a:cubicBezTo>
                    <a:cubicBezTo>
                      <a:pt x="8" y="10266"/>
                      <a:pt x="624" y="10360"/>
                      <a:pt x="629" y="10361"/>
                    </a:cubicBezTo>
                    <a:lnTo>
                      <a:pt x="638" y="10362"/>
                    </a:lnTo>
                    <a:lnTo>
                      <a:pt x="4774" y="10362"/>
                    </a:lnTo>
                    <a:lnTo>
                      <a:pt x="4782" y="10361"/>
                    </a:lnTo>
                    <a:cubicBezTo>
                      <a:pt x="4789" y="10360"/>
                      <a:pt x="5403" y="10266"/>
                      <a:pt x="5412" y="9634"/>
                    </a:cubicBezTo>
                    <a:cubicBezTo>
                      <a:pt x="5412" y="9477"/>
                      <a:pt x="5371" y="9295"/>
                      <a:pt x="5279" y="9083"/>
                    </a:cubicBezTo>
                    <a:close/>
                  </a:path>
                </a:pathLst>
              </a:custGeom>
              <a:solidFill>
                <a:srgbClr val="FFD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grpSp>
      </p:grpSp>
      <p:sp>
        <p:nvSpPr>
          <p:cNvPr id="2" name="Title 1"/>
          <p:cNvSpPr>
            <a:spLocks noGrp="1"/>
          </p:cNvSpPr>
          <p:nvPr>
            <p:ph type="title"/>
          </p:nvPr>
        </p:nvSpPr>
        <p:spPr/>
        <p:txBody>
          <a:bodyPr/>
          <a:lstStyle/>
          <a:p>
            <a:r>
              <a:rPr lang="en-ZA" dirty="0"/>
              <a:t>How we are addressing this? </a:t>
            </a:r>
          </a:p>
        </p:txBody>
      </p:sp>
      <p:sp>
        <p:nvSpPr>
          <p:cNvPr id="12" name="Arrow: Left-Right 11"/>
          <p:cNvSpPr/>
          <p:nvPr/>
        </p:nvSpPr>
        <p:spPr>
          <a:xfrm>
            <a:off x="740026" y="4243198"/>
            <a:ext cx="8412480" cy="541834"/>
          </a:xfrm>
          <a:prstGeom prst="leftRightArrow">
            <a:avLst/>
          </a:prstGeom>
          <a:solidFill>
            <a:schemeClr val="bg1"/>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nchor="ctr"/>
          <a:lstStyle/>
          <a:p>
            <a:pPr algn="ctr"/>
            <a:r>
              <a:rPr lang="en-ZA" b="1" dirty="0">
                <a:latin typeface="Arial" panose="020B0604020202020204" pitchFamily="34" charset="0"/>
                <a:cs typeface="Arial" panose="020B0604020202020204" pitchFamily="34" charset="0"/>
              </a:rPr>
              <a:t>Data driven decisions</a:t>
            </a:r>
          </a:p>
        </p:txBody>
      </p:sp>
    </p:spTree>
    <p:extLst>
      <p:ext uri="{BB962C8B-B14F-4D97-AF65-F5344CB8AC3E}">
        <p14:creationId xmlns:p14="http://schemas.microsoft.com/office/powerpoint/2010/main" val="11123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99826"/>
            <a:ext cx="7958667" cy="660135"/>
          </a:xfrm>
        </p:spPr>
        <p:txBody>
          <a:bodyPr/>
          <a:lstStyle/>
          <a:p>
            <a:r>
              <a:rPr lang="en-ZA" sz="2000" dirty="0"/>
              <a:t>Timeline: </a:t>
            </a:r>
            <a:r>
              <a:rPr lang="en-ZA" sz="2000" b="0" dirty="0"/>
              <a:t>How we </a:t>
            </a:r>
            <a:r>
              <a:rPr lang="en-ZA" sz="2000" b="0" dirty="0" smtClean="0"/>
              <a:t>moved forward in </a:t>
            </a:r>
            <a:r>
              <a:rPr lang="en-ZA" sz="2000" b="0" dirty="0"/>
              <a:t>financial inclusion measurement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7232064"/>
              </p:ext>
            </p:extLst>
          </p:nvPr>
        </p:nvGraphicFramePr>
        <p:xfrm>
          <a:off x="508000" y="1333500"/>
          <a:ext cx="914400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89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96" y="390850"/>
            <a:ext cx="7958667" cy="660135"/>
          </a:xfrm>
        </p:spPr>
        <p:txBody>
          <a:bodyPr/>
          <a:lstStyle/>
          <a:p>
            <a:r>
              <a:rPr lang="en-ZA" sz="2000" dirty="0"/>
              <a:t>Origins: </a:t>
            </a:r>
            <a:r>
              <a:rPr lang="en-ZA" sz="2000" b="0" dirty="0"/>
              <a:t>Available data drove targets in financial inclusion</a:t>
            </a:r>
            <a:endParaRPr lang="en-ZA" sz="200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497398881"/>
              </p:ext>
            </p:extLst>
          </p:nvPr>
        </p:nvGraphicFramePr>
        <p:xfrm>
          <a:off x="508000" y="1333500"/>
          <a:ext cx="9144001" cy="2710466"/>
        </p:xfrm>
        <a:graphic>
          <a:graphicData uri="http://schemas.openxmlformats.org/drawingml/2006/table">
            <a:tbl>
              <a:tblPr firstRow="1" bandRow="1">
                <a:tableStyleId>{5C22544A-7EE6-4342-B048-85BDC9FD1C3A}</a:tableStyleId>
              </a:tblPr>
              <a:tblGrid>
                <a:gridCol w="1012417">
                  <a:extLst>
                    <a:ext uri="{9D8B030D-6E8A-4147-A177-3AD203B41FA5}">
                      <a16:colId xmlns="" xmlns:a16="http://schemas.microsoft.com/office/drawing/2014/main" val="1471533660"/>
                    </a:ext>
                  </a:extLst>
                </a:gridCol>
                <a:gridCol w="2710528">
                  <a:extLst>
                    <a:ext uri="{9D8B030D-6E8A-4147-A177-3AD203B41FA5}">
                      <a16:colId xmlns="" xmlns:a16="http://schemas.microsoft.com/office/drawing/2014/main" val="1685532933"/>
                    </a:ext>
                  </a:extLst>
                </a:gridCol>
                <a:gridCol w="2710528">
                  <a:extLst>
                    <a:ext uri="{9D8B030D-6E8A-4147-A177-3AD203B41FA5}">
                      <a16:colId xmlns="" xmlns:a16="http://schemas.microsoft.com/office/drawing/2014/main" val="390534825"/>
                    </a:ext>
                  </a:extLst>
                </a:gridCol>
                <a:gridCol w="2710528">
                  <a:extLst>
                    <a:ext uri="{9D8B030D-6E8A-4147-A177-3AD203B41FA5}">
                      <a16:colId xmlns="" xmlns:a16="http://schemas.microsoft.com/office/drawing/2014/main" val="2685031178"/>
                    </a:ext>
                  </a:extLst>
                </a:gridCol>
              </a:tblGrid>
              <a:tr h="517704">
                <a:tc>
                  <a:txBody>
                    <a:bodyPr/>
                    <a:lstStyle/>
                    <a:p>
                      <a:endParaRPr lang="en-ZA" sz="1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a:solidFill>
                            <a:schemeClr val="tx1"/>
                          </a:solidFill>
                          <a:latin typeface="Arial" panose="020B0604020202020204" pitchFamily="34" charset="0"/>
                          <a:cs typeface="Arial" panose="020B0604020202020204" pitchFamily="34" charset="0"/>
                        </a:rPr>
                        <a:t>AFI Core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a:solidFill>
                            <a:schemeClr val="tx1"/>
                          </a:solidFill>
                          <a:latin typeface="Arial" panose="020B0604020202020204" pitchFamily="34" charset="0"/>
                          <a:cs typeface="Arial" panose="020B0604020202020204" pitchFamily="34" charset="0"/>
                        </a:rPr>
                        <a:t>G20</a:t>
                      </a:r>
                      <a:r>
                        <a:rPr lang="en-ZA" sz="1400" baseline="0" dirty="0">
                          <a:solidFill>
                            <a:schemeClr val="tx1"/>
                          </a:solidFill>
                          <a:latin typeface="Arial" panose="020B0604020202020204" pitchFamily="34" charset="0"/>
                          <a:cs typeface="Arial" panose="020B0604020202020204" pitchFamily="34" charset="0"/>
                        </a:rPr>
                        <a:t> Basic Set Financial Inclusion Indicators</a:t>
                      </a:r>
                      <a:endParaRPr lang="en-ZA" sz="1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a:solidFill>
                            <a:schemeClr val="tx1"/>
                          </a:solidFill>
                          <a:latin typeface="Arial" panose="020B0604020202020204" pitchFamily="34" charset="0"/>
                          <a:cs typeface="Arial" panose="020B0604020202020204" pitchFamily="34" charset="0"/>
                        </a:rPr>
                        <a:t>Existing global</a:t>
                      </a:r>
                      <a:r>
                        <a:rPr lang="en-ZA" sz="1400" baseline="0" dirty="0">
                          <a:solidFill>
                            <a:schemeClr val="tx1"/>
                          </a:solidFill>
                          <a:latin typeface="Arial" panose="020B0604020202020204" pitchFamily="34" charset="0"/>
                          <a:cs typeface="Arial" panose="020B0604020202020204" pitchFamily="34" charset="0"/>
                        </a:rPr>
                        <a:t> / multi-country source</a:t>
                      </a:r>
                      <a:endParaRPr lang="en-ZA" sz="1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10804783"/>
                  </a:ext>
                </a:extLst>
              </a:tr>
              <a:tr h="517704">
                <a:tc>
                  <a:txBody>
                    <a:bodyPr/>
                    <a:lstStyle/>
                    <a:p>
                      <a:pPr algn="l"/>
                      <a:r>
                        <a:rPr lang="en-ZA" sz="1400" b="1" dirty="0">
                          <a:solidFill>
                            <a:schemeClr val="tx1"/>
                          </a:solidFill>
                          <a:latin typeface="Arial" panose="020B0604020202020204" pitchFamily="34" charset="0"/>
                          <a:cs typeface="Arial" panose="020B0604020202020204" pitchFamily="34" charset="0"/>
                        </a:rPr>
                        <a:t>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42900" marR="0" lvl="0" indent="-342900" algn="l" defTabSz="10159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latin typeface="Arial" panose="020B0604020202020204" pitchFamily="34" charset="0"/>
                          <a:cs typeface="Arial" panose="020B0604020202020204" pitchFamily="34" charset="0"/>
                        </a:rPr>
                        <a:t>Number of access points</a:t>
                      </a:r>
                      <a:r>
                        <a:rPr lang="en-ZA" sz="1400" baseline="0" dirty="0">
                          <a:latin typeface="Arial" panose="020B0604020202020204" pitchFamily="34" charset="0"/>
                          <a:cs typeface="Arial" panose="020B0604020202020204" pitchFamily="34" charset="0"/>
                        </a:rPr>
                        <a:t> per 10 000 adults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Number of branches per 100</a:t>
                      </a:r>
                      <a:r>
                        <a:rPr lang="en-ZA" sz="1400" baseline="0" dirty="0">
                          <a:latin typeface="Arial" panose="020B0604020202020204" pitchFamily="34" charset="0"/>
                          <a:cs typeface="Arial" panose="020B0604020202020204" pitchFamily="34" charset="0"/>
                        </a:rPr>
                        <a:t> 000 adults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IMF FAS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13876736"/>
                  </a:ext>
                </a:extLst>
              </a:tr>
              <a:tr h="1674146">
                <a:tc>
                  <a:txBody>
                    <a:bodyPr/>
                    <a:lstStyle/>
                    <a:p>
                      <a:pPr algn="l"/>
                      <a:r>
                        <a:rPr lang="en-ZA" sz="1400" b="1" dirty="0">
                          <a:solidFill>
                            <a:schemeClr val="tx1"/>
                          </a:solidFill>
                          <a:latin typeface="Arial" panose="020B0604020202020204" pitchFamily="34" charset="0"/>
                          <a:cs typeface="Arial" panose="020B0604020202020204" pitchFamily="34" charset="0"/>
                        </a:rPr>
                        <a:t>Usage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 of adults with at least one type of regulated deposit</a:t>
                      </a:r>
                      <a:r>
                        <a:rPr lang="en-ZA" sz="1400" baseline="0" dirty="0">
                          <a:latin typeface="Arial" panose="020B0604020202020204" pitchFamily="34" charset="0"/>
                          <a:cs typeface="Arial" panose="020B0604020202020204" pitchFamily="34" charset="0"/>
                        </a:rPr>
                        <a:t> account</a:t>
                      </a:r>
                    </a:p>
                    <a:p>
                      <a:pPr marL="285750" indent="-285750">
                        <a:buFont typeface="Arial" panose="020B0604020202020204" pitchFamily="34" charset="0"/>
                        <a:buChar char="•"/>
                      </a:pPr>
                      <a:r>
                        <a:rPr lang="en-ZA" sz="1400" baseline="0" dirty="0">
                          <a:latin typeface="Arial" panose="020B0604020202020204" pitchFamily="34" charset="0"/>
                          <a:cs typeface="Arial" panose="020B0604020202020204" pitchFamily="34" charset="0"/>
                        </a:rPr>
                        <a:t>% of adults with at least one type of regulated credit account</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 of adults with an account at</a:t>
                      </a:r>
                      <a:r>
                        <a:rPr lang="en-ZA" sz="1400" baseline="0" dirty="0">
                          <a:latin typeface="Arial" panose="020B0604020202020204" pitchFamily="34" charset="0"/>
                          <a:cs typeface="Arial" panose="020B0604020202020204" pitchFamily="34" charset="0"/>
                        </a:rPr>
                        <a:t> a formal financial institution</a:t>
                      </a:r>
                    </a:p>
                    <a:p>
                      <a:pPr marL="285750" indent="-285750">
                        <a:buFont typeface="Arial" panose="020B0604020202020204" pitchFamily="34" charset="0"/>
                        <a:buChar char="•"/>
                      </a:pPr>
                      <a:r>
                        <a:rPr lang="en-ZA" sz="1400" baseline="0" dirty="0">
                          <a:latin typeface="Arial" panose="020B0604020202020204" pitchFamily="34" charset="0"/>
                          <a:cs typeface="Arial" panose="020B0604020202020204" pitchFamily="34" charset="0"/>
                        </a:rPr>
                        <a:t>% of adults with at least one loan outstanding from a regulated financial institution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10159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latin typeface="Arial" panose="020B0604020202020204" pitchFamily="34" charset="0"/>
                          <a:cs typeface="Arial" panose="020B0604020202020204" pitchFamily="34" charset="0"/>
                        </a:rPr>
                        <a:t>Global Findex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75925950"/>
                  </a:ext>
                </a:extLst>
              </a:tr>
            </a:tbl>
          </a:graphicData>
        </a:graphic>
      </p:graphicFrame>
      <p:sp>
        <p:nvSpPr>
          <p:cNvPr id="8" name="TextBox 7"/>
          <p:cNvSpPr txBox="1"/>
          <p:nvPr/>
        </p:nvSpPr>
        <p:spPr>
          <a:xfrm>
            <a:off x="6347298" y="4615454"/>
            <a:ext cx="3416300" cy="461665"/>
          </a:xfrm>
          <a:prstGeom prst="rect">
            <a:avLst/>
          </a:prstGeom>
          <a:noFill/>
        </p:spPr>
        <p:txBody>
          <a:bodyPr wrap="square" rtlCol="0">
            <a:spAutoFit/>
          </a:bodyPr>
          <a:lstStyle/>
          <a:p>
            <a:pPr algn="r"/>
            <a:r>
              <a:rPr lang="en-ZA" sz="1200" b="1" dirty="0">
                <a:latin typeface="Arial" panose="020B0604020202020204" pitchFamily="34" charset="0"/>
                <a:cs typeface="Arial" panose="020B0604020202020204" pitchFamily="34" charset="0"/>
              </a:rPr>
              <a:t>Sources: </a:t>
            </a:r>
            <a:r>
              <a:rPr lang="en-ZA" sz="1200" dirty="0">
                <a:latin typeface="Arial" panose="020B0604020202020204" pitchFamily="34" charset="0"/>
                <a:cs typeface="Arial" panose="020B0604020202020204" pitchFamily="34" charset="0"/>
              </a:rPr>
              <a:t>G20 </a:t>
            </a:r>
            <a:r>
              <a:rPr lang="en-ZA" sz="1200" dirty="0" smtClean="0">
                <a:latin typeface="Arial" panose="020B0604020202020204" pitchFamily="34" charset="0"/>
                <a:cs typeface="Arial" panose="020B0604020202020204" pitchFamily="34" charset="0"/>
              </a:rPr>
              <a:t>Financial </a:t>
            </a:r>
            <a:r>
              <a:rPr lang="en-ZA" sz="1200" dirty="0">
                <a:latin typeface="Arial" panose="020B0604020202020204" pitchFamily="34" charset="0"/>
                <a:cs typeface="Arial" panose="020B0604020202020204" pitchFamily="34" charset="0"/>
              </a:rPr>
              <a:t>Inclusion </a:t>
            </a:r>
            <a:r>
              <a:rPr lang="en-ZA" sz="1200" dirty="0" smtClean="0">
                <a:latin typeface="Arial" panose="020B0604020202020204" pitchFamily="34" charset="0"/>
                <a:cs typeface="Arial" panose="020B0604020202020204" pitchFamily="34" charset="0"/>
              </a:rPr>
              <a:t>Indicators, </a:t>
            </a:r>
            <a:r>
              <a:rPr lang="en-ZA" sz="1200" dirty="0">
                <a:latin typeface="Arial" panose="020B0604020202020204" pitchFamily="34" charset="0"/>
                <a:cs typeface="Arial" panose="020B0604020202020204" pitchFamily="34" charset="0"/>
              </a:rPr>
              <a:t>AFI Core Indicators</a:t>
            </a:r>
          </a:p>
        </p:txBody>
      </p:sp>
    </p:spTree>
    <p:extLst>
      <p:ext uri="{BB962C8B-B14F-4D97-AF65-F5344CB8AC3E}">
        <p14:creationId xmlns:p14="http://schemas.microsoft.com/office/powerpoint/2010/main" val="3108028854"/>
      </p:ext>
    </p:extLst>
  </p:cSld>
  <p:clrMapOvr>
    <a:masterClrMapping/>
  </p:clrMapOvr>
</p:sld>
</file>

<file path=ppt/theme/theme1.xml><?xml version="1.0" encoding="utf-8"?>
<a:theme xmlns:a="http://schemas.openxmlformats.org/drawingml/2006/main" name="2015 AFI Basic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S Albert Bold" pitchFamily="80"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S Albert Bold" pitchFamily="80"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D8D15207-CB0B-9843-A156-8D84D179A2AB}" vid="{30FF98E5-71C6-5045-94C7-6BC9C9854EB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D2ED3"/>
    </a:accent1>
    <a:accent2>
      <a:srgbClr val="F9F305"/>
    </a:accent2>
    <a:accent3>
      <a:srgbClr val="29B34A"/>
    </a:accent3>
    <a:accent4>
      <a:srgbClr val="DC0404"/>
    </a:accent4>
    <a:accent5>
      <a:srgbClr val="5258D8"/>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9206</TotalTime>
  <Words>1578</Words>
  <Application>Microsoft Office PowerPoint</Application>
  <PresentationFormat>Custom</PresentationFormat>
  <Paragraphs>280</Paragraphs>
  <Slides>25</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ＭＳ Ｐゴシック</vt:lpstr>
      <vt:lpstr>Arial</vt:lpstr>
      <vt:lpstr>Calibri</vt:lpstr>
      <vt:lpstr>Calibri Light</vt:lpstr>
      <vt:lpstr>Cordia New</vt:lpstr>
      <vt:lpstr>Courier New</vt:lpstr>
      <vt:lpstr>FS Albert Bold</vt:lpstr>
      <vt:lpstr>HelveticaNeueLT Std</vt:lpstr>
      <vt:lpstr>Trebuchet MS</vt:lpstr>
      <vt:lpstr>Wingdings</vt:lpstr>
      <vt:lpstr>2015 AFI Basic Presentation</vt:lpstr>
      <vt:lpstr>Custom Design</vt:lpstr>
      <vt:lpstr>PowerPoint Presentation</vt:lpstr>
      <vt:lpstr>Overview</vt:lpstr>
      <vt:lpstr>Overview</vt:lpstr>
      <vt:lpstr>Our measurement objective</vt:lpstr>
      <vt:lpstr>Our measurement objective</vt:lpstr>
      <vt:lpstr>Inform policy through measurement</vt:lpstr>
      <vt:lpstr>How we are addressing this? </vt:lpstr>
      <vt:lpstr>Timeline: How we moved forward in financial inclusion measurement</vt:lpstr>
      <vt:lpstr>Origins: Available data drove targets in financial inclusion</vt:lpstr>
      <vt:lpstr>New data collected allow us to develop indicators </vt:lpstr>
      <vt:lpstr>Overview</vt:lpstr>
      <vt:lpstr>What do we want to measure in financial inclusion? </vt:lpstr>
      <vt:lpstr>Usage theory</vt:lpstr>
      <vt:lpstr>Assumption 1: Usage is necessary for financial inclusion outcomes and impact (Transactional account example)</vt:lpstr>
      <vt:lpstr>Assumption 2: Consumers choose financial services based on their underlying needs &amp; Assumption 3: Users engage different devices to meet a need </vt:lpstr>
      <vt:lpstr>Understanding usage</vt:lpstr>
      <vt:lpstr>Unpacking the usage journey - 1</vt:lpstr>
      <vt:lpstr>Unpacking the usage journey - 2</vt:lpstr>
      <vt:lpstr>Unpacking the usage journey - 3</vt:lpstr>
      <vt:lpstr>Measuring usage</vt:lpstr>
      <vt:lpstr>Overview</vt:lpstr>
      <vt:lpstr>The way forward</vt:lpstr>
      <vt:lpstr>The way forward</vt:lpstr>
      <vt:lpstr>Inform policy through measurement</vt:lpstr>
      <vt:lpstr>Inform policy through measurement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Microsoft Office User</dc:creator>
  <cp:lastModifiedBy>user</cp:lastModifiedBy>
  <cp:revision>453</cp:revision>
  <cp:lastPrinted>2016-08-12T07:08:33Z</cp:lastPrinted>
  <dcterms:created xsi:type="dcterms:W3CDTF">2016-03-03T07:22:17Z</dcterms:created>
  <dcterms:modified xsi:type="dcterms:W3CDTF">2017-04-23T20:45:24Z</dcterms:modified>
</cp:coreProperties>
</file>