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42.xml" ContentType="application/vnd.openxmlformats-officedocument.presentationml.slide+xml"/>
  <Override PartName="/ppt/slides/slide18.xml" ContentType="application/vnd.openxmlformats-officedocument.presentationml.slide+xml"/>
  <Override PartName="/ppt/slides/slide4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9.xml" ContentType="application/vnd.openxmlformats-officedocument.presentationml.slide+xml"/>
  <Override PartName="/ppt/slides/slide41.xml" ContentType="application/vnd.openxmlformats-officedocument.presentationml.slide+xml"/>
  <Override PartName="/ppt/slides/slide37.xml" ContentType="application/vnd.openxmlformats-officedocument.presentationml.slide+xml"/>
  <Override PartName="/ppt/slides/slide26.xml" ContentType="application/vnd.openxmlformats-officedocument.presentationml.slide+xml"/>
  <Override PartName="/ppt/slides/slide38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s/slide29.xml" ContentType="application/vnd.openxmlformats-officedocument.presentationml.slide+xml"/>
  <Override PartName="/ppt/slides/slide36.xml" ContentType="application/vnd.openxmlformats-officedocument.presentationml.slide+xml"/>
  <Override PartName="/ppt/slides/slide28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2.xml" ContentType="application/vnd.openxmlformats-officedocument.presentationml.slide+xml"/>
  <Override PartName="/ppt/slides/slide30.xml" ContentType="application/vnd.openxmlformats-officedocument.presentationml.slide+xml"/>
  <Override PartName="/ppt/slides/slide33.xml" ContentType="application/vnd.openxmlformats-officedocument.presentationml.slide+xml"/>
  <Override PartName="/ppt/slides/slide3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0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9.xml" ContentType="application/vnd.openxmlformats-officedocument.presentationml.notes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188" r:id="rId1"/>
  </p:sldMasterIdLst>
  <p:notesMasterIdLst>
    <p:notesMasterId r:id="rId44"/>
  </p:notesMasterIdLst>
  <p:handoutMasterIdLst>
    <p:handoutMasterId r:id="rId45"/>
  </p:handoutMasterIdLst>
  <p:sldIdLst>
    <p:sldId id="552" r:id="rId2"/>
    <p:sldId id="560" r:id="rId3"/>
    <p:sldId id="559" r:id="rId4"/>
    <p:sldId id="575" r:id="rId5"/>
    <p:sldId id="562" r:id="rId6"/>
    <p:sldId id="574" r:id="rId7"/>
    <p:sldId id="576" r:id="rId8"/>
    <p:sldId id="577" r:id="rId9"/>
    <p:sldId id="578" r:id="rId10"/>
    <p:sldId id="579" r:id="rId11"/>
    <p:sldId id="580" r:id="rId12"/>
    <p:sldId id="581" r:id="rId13"/>
    <p:sldId id="582" r:id="rId14"/>
    <p:sldId id="572" r:id="rId15"/>
    <p:sldId id="586" r:id="rId16"/>
    <p:sldId id="587" r:id="rId17"/>
    <p:sldId id="558" r:id="rId18"/>
    <p:sldId id="473" r:id="rId19"/>
    <p:sldId id="583" r:id="rId20"/>
    <p:sldId id="584" r:id="rId21"/>
    <p:sldId id="585" r:id="rId22"/>
    <p:sldId id="366" r:id="rId23"/>
    <p:sldId id="464" r:id="rId24"/>
    <p:sldId id="463" r:id="rId25"/>
    <p:sldId id="516" r:id="rId26"/>
    <p:sldId id="483" r:id="rId27"/>
    <p:sldId id="364" r:id="rId28"/>
    <p:sldId id="365" r:id="rId29"/>
    <p:sldId id="386" r:id="rId30"/>
    <p:sldId id="388" r:id="rId31"/>
    <p:sldId id="529" r:id="rId32"/>
    <p:sldId id="538" r:id="rId33"/>
    <p:sldId id="554" r:id="rId34"/>
    <p:sldId id="549" r:id="rId35"/>
    <p:sldId id="600" r:id="rId36"/>
    <p:sldId id="593" r:id="rId37"/>
    <p:sldId id="595" r:id="rId38"/>
    <p:sldId id="596" r:id="rId39"/>
    <p:sldId id="598" r:id="rId40"/>
    <p:sldId id="573" r:id="rId41"/>
    <p:sldId id="592" r:id="rId42"/>
    <p:sldId id="601" r:id="rId43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gray" initials="s" lastIdx="14" clrIdx="0"/>
  <p:cmAuthor id="1" name="Darryl King" initials="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7" autoAdjust="0"/>
    <p:restoredTop sz="93939" autoAdjust="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53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75"/>
    </p:cViewPr>
  </p:sorterViewPr>
  <p:notesViewPr>
    <p:cSldViewPr>
      <p:cViewPr varScale="1">
        <p:scale>
          <a:sx n="50" d="100"/>
          <a:sy n="50" d="100"/>
        </p:scale>
        <p:origin x="2683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fld id="{58A965DF-8EC7-46E7-BEC8-190869573426}" type="datetimeFigureOut">
              <a:rPr lang="en-US" smtClean="0"/>
              <a:pPr/>
              <a:t>4/14/2017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4753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4753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fld id="{CEF57226-1A7D-44BA-897A-88C17D71C8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fld id="{0B8C58F9-5954-40CD-B3B5-B00DE1BD29DF}" type="datetimeFigureOut">
              <a:rPr lang="en-US" smtClean="0"/>
              <a:pPr/>
              <a:t>4/14/2017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2473" tIns="46237" rIns="92473" bIns="462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fld id="{3585F01F-3F04-4DDD-B40A-1533475958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4263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93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1ADE543-13D8-4EE1-8421-99F598081163}" type="datetime1">
              <a:rPr lang="en-US" smtClean="0"/>
              <a:pPr>
                <a:defRPr/>
              </a:pPr>
              <a:t>4/14/2017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21C19-D2F4-406E-BBF4-655AA98E9F6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60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1ADE543-13D8-4EE1-8421-99F598081163}" type="datetime1">
              <a:rPr lang="en-US" smtClean="0"/>
              <a:pPr>
                <a:defRPr/>
              </a:pPr>
              <a:t>4/14/2017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21C19-D2F4-406E-BBF4-655AA98E9F6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73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1ADE543-13D8-4EE1-8421-99F598081163}" type="datetime1">
              <a:rPr lang="en-US" smtClean="0"/>
              <a:pPr>
                <a:defRPr/>
              </a:pPr>
              <a:t>4/14/2017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21C19-D2F4-406E-BBF4-655AA98E9F6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79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baseline="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1ADE543-13D8-4EE1-8421-99F598081163}" type="datetime1">
              <a:rPr lang="en-US" smtClean="0"/>
              <a:pPr>
                <a:defRPr/>
              </a:pPr>
              <a:t>4/14/2017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21C19-D2F4-406E-BBF4-655AA98E9F6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778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17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baseline="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b="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6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2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>
              <a:latin typeface="+mn-lt"/>
              <a:ea typeface="SimSun"/>
              <a:cs typeface="Segoe U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>
                <a:latin typeface="+mn-lt"/>
                <a:ea typeface="SimSun"/>
                <a:cs typeface="Segoe UI"/>
              </a:rPr>
              <a:t> </a:t>
            </a:r>
            <a:endParaRPr lang="en-US" sz="40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700" dirty="0">
              <a:latin typeface="+mn-lt"/>
              <a:ea typeface="SimSu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latin typeface="+mn-lt"/>
              <a:ea typeface="SimSu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389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0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431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73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905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626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06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01738" lvl="3" indent="-225425"/>
            <a:endParaRPr lang="en-US" dirty="0"/>
          </a:p>
          <a:p>
            <a:pPr marL="1201738" lvl="3" indent="-225425"/>
            <a:endParaRPr lang="en-US" dirty="0"/>
          </a:p>
          <a:p>
            <a:pPr marL="1201738" lvl="3" indent="-225425"/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965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rate the central bank will transact with its counterparts (the “ OMO rate”)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central bank may, or may not, have an internal point target for the interbank rate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9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73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292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539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3562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441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5340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340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065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297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156B8-CAF4-4FBC-8FD4-3BB52B40777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6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5B2E0-1730-4795-92FB-37ADC89E11C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754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FMT: flexible monetary targeting</a:t>
            </a:r>
          </a:p>
          <a:p>
            <a:r>
              <a:rPr lang="en-US" dirty="0"/>
              <a:t>EMT: enhanced monetary targeting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000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44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5F01F-3F04-4DDD-B40A-1533475958F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98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1A2C5-05E2-41D8-980E-DC96E6EBC45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489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200" kern="1200" dirty="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1ADE543-13D8-4EE1-8421-99F598081163}" type="datetime1">
              <a:rPr lang="en-US" smtClean="0"/>
              <a:pPr>
                <a:defRPr/>
              </a:pPr>
              <a:t>4/14/2017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21C19-D2F4-406E-BBF4-655AA98E9F6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63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1ADE543-13D8-4EE1-8421-99F598081163}" type="datetime1">
              <a:rPr lang="en-US" smtClean="0"/>
              <a:pPr>
                <a:defRPr/>
              </a:pPr>
              <a:t>4/14/2017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21C19-D2F4-406E-BBF4-655AA98E9F6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22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1ADE543-13D8-4EE1-8421-99F598081163}" type="datetime1">
              <a:rPr lang="en-US" smtClean="0"/>
              <a:pPr>
                <a:defRPr/>
              </a:pPr>
              <a:t>4/14/2017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21C19-D2F4-406E-BBF4-655AA98E9F6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74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7/6/2012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EF1EDA-F512-4345-A9FA-71B23D71D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178800" cy="2362200"/>
          </a:xfrm>
        </p:spPr>
        <p:txBody>
          <a:bodyPr>
            <a:normAutofit/>
          </a:bodyPr>
          <a:lstStyle/>
          <a:p>
            <a:br>
              <a:rPr lang="en-US" sz="4000" b="1" dirty="0"/>
            </a:br>
            <a:r>
              <a:rPr lang="en-US" sz="4000" b="1" dirty="0"/>
              <a:t>From Monetary Targeting to Inflation Targeting</a:t>
            </a:r>
            <a:br>
              <a:rPr lang="en-US" sz="2800" cap="all" dirty="0"/>
            </a:br>
            <a:endParaRPr lang="en-US" sz="27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3962400"/>
            <a:ext cx="7924800" cy="1752600"/>
          </a:xfrm>
        </p:spPr>
        <p:txBody>
          <a:bodyPr>
            <a:noAutofit/>
          </a:bodyPr>
          <a:lstStyle/>
          <a:p>
            <a:r>
              <a:rPr lang="en-US" sz="1800" dirty="0"/>
              <a:t>Abdul Naseer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Monetary and Capital Markets Department</a:t>
            </a:r>
          </a:p>
          <a:p>
            <a:pPr>
              <a:spcBef>
                <a:spcPts val="300"/>
              </a:spcBef>
            </a:pPr>
            <a:r>
              <a:rPr lang="en-US" sz="1800" dirty="0"/>
              <a:t>International Monetary Fund</a:t>
            </a:r>
          </a:p>
          <a:p>
            <a:pPr>
              <a:spcBef>
                <a:spcPts val="300"/>
              </a:spcBef>
            </a:pPr>
            <a:endParaRPr lang="en-US" sz="1800" dirty="0"/>
          </a:p>
          <a:p>
            <a:pPr>
              <a:spcBef>
                <a:spcPts val="300"/>
              </a:spcBef>
            </a:pPr>
            <a:r>
              <a:rPr lang="en-US" sz="1800"/>
              <a:t>April 14, 2017</a:t>
            </a:r>
            <a:endParaRPr lang="en-US" sz="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1EDA-F512-4345-A9FA-71B23D71DB9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600200" y="428625"/>
            <a:ext cx="6629400" cy="85725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dobe Gothic"/>
              </a:rPr>
              <a:t>Other</a:t>
            </a:r>
            <a:r>
              <a:rPr lang="en-US" sz="2100" dirty="0">
                <a:latin typeface="Adobe Gothic"/>
              </a:rPr>
              <a:t> </a:t>
            </a:r>
            <a:r>
              <a:rPr lang="en-US" sz="2400" dirty="0">
                <a:latin typeface="Adobe Gothic"/>
              </a:rPr>
              <a:t>Objectives</a:t>
            </a:r>
            <a:r>
              <a:rPr lang="en-US" sz="2100" dirty="0">
                <a:latin typeface="Adobe Gothic"/>
              </a:rPr>
              <a:t>: Output and Financial Stability (IV)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600200" y="2057399"/>
            <a:ext cx="6286500" cy="3886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1800" dirty="0">
                <a:latin typeface="Adobe Gothic"/>
              </a:rPr>
              <a:t>CBs have flexibility regarding the </a:t>
            </a:r>
            <a:r>
              <a:rPr lang="en-US" sz="1800" b="1" dirty="0">
                <a:latin typeface="Adobe Gothic"/>
              </a:rPr>
              <a:t>magnitude</a:t>
            </a:r>
            <a:r>
              <a:rPr lang="en-US" sz="1800" dirty="0">
                <a:latin typeface="Adobe Gothic"/>
              </a:rPr>
              <a:t> and </a:t>
            </a:r>
            <a:r>
              <a:rPr lang="en-US" sz="1800" b="1" dirty="0">
                <a:latin typeface="Adobe Gothic"/>
              </a:rPr>
              <a:t>pace</a:t>
            </a:r>
            <a:r>
              <a:rPr lang="en-US" sz="1800" dirty="0">
                <a:latin typeface="Adobe Gothic"/>
              </a:rPr>
              <a:t> of policy adjustments warranted by the inflation objective to consider impact on output and market volatility</a:t>
            </a:r>
          </a:p>
          <a:p>
            <a:pPr>
              <a:lnSpc>
                <a:spcPct val="130000"/>
              </a:lnSpc>
            </a:pPr>
            <a:endParaRPr lang="en-US" sz="1800" dirty="0">
              <a:latin typeface="Adobe Gothic"/>
            </a:endParaRPr>
          </a:p>
          <a:p>
            <a:pPr>
              <a:lnSpc>
                <a:spcPct val="130000"/>
              </a:lnSpc>
            </a:pPr>
            <a:r>
              <a:rPr lang="en-US" sz="1800" dirty="0">
                <a:latin typeface="Adobe Gothic"/>
              </a:rPr>
              <a:t>Credibly establishing the primacy of price stability gives CBs more room to take other objectives into account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60675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752600" y="309950"/>
            <a:ext cx="5715000" cy="85725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dobe Gothic"/>
              </a:rPr>
              <a:t>The Operational Framework (V)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1943100" y="1885950"/>
            <a:ext cx="5715000" cy="3886200"/>
          </a:xfrm>
        </p:spPr>
        <p:txBody>
          <a:bodyPr>
            <a:noAutofit/>
          </a:bodyPr>
          <a:lstStyle/>
          <a:p>
            <a:pPr marL="61722" indent="0">
              <a:buNone/>
            </a:pPr>
            <a:r>
              <a:rPr lang="en-US" sz="165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dobe Gothic"/>
              </a:rPr>
              <a:t>Operations should ensure…that banks can place surplus liquidity with, and obtain short-term funding from…each other or the central bank…at rates that are reasonably stable and predictable.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50" dirty="0">
                <a:latin typeface="Adobe Gothic"/>
              </a:rPr>
              <a:t>A short-term interest rate should be the operating target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Operations should align interbank market rates with policy rate and minimize volatility</a:t>
            </a:r>
          </a:p>
          <a:p>
            <a:pPr>
              <a:lnSpc>
                <a:spcPct val="120000"/>
              </a:lnSpc>
            </a:pPr>
            <a:r>
              <a:rPr lang="en-US" sz="1650" dirty="0">
                <a:latin typeface="Adobe Gothic"/>
              </a:rPr>
              <a:t>Reserve money as operating target warranted in case of fiscal dominance and lack of operational independence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30086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5772150" cy="85725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dobe Gothic"/>
              </a:rPr>
              <a:t>Policy Formulation and Strategy (VI)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6305550" cy="3429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1800" dirty="0">
                <a:latin typeface="Adobe Gothic"/>
              </a:rPr>
              <a:t>CBs should have a forward-looking strategy </a:t>
            </a:r>
          </a:p>
          <a:p>
            <a:pPr lvl="1">
              <a:lnSpc>
                <a:spcPct val="130000"/>
              </a:lnSpc>
            </a:pPr>
            <a:r>
              <a:rPr lang="en-US" sz="1500" dirty="0">
                <a:latin typeface="Adobe Gothic"/>
              </a:rPr>
              <a:t>Full assessment of the economic outlook and monetary transmission mechanism</a:t>
            </a:r>
          </a:p>
          <a:p>
            <a:pPr>
              <a:lnSpc>
                <a:spcPct val="130000"/>
              </a:lnSpc>
            </a:pPr>
            <a:r>
              <a:rPr lang="en-US" sz="1800" dirty="0">
                <a:latin typeface="Adobe Gothic"/>
              </a:rPr>
              <a:t>Changing role of exchange rate and monetary aggregates as capacity develops and understanding of transmission deepens:</a:t>
            </a:r>
          </a:p>
          <a:p>
            <a:pPr marL="294894" lvl="1" indent="0">
              <a:buNone/>
            </a:pPr>
            <a:endParaRPr lang="en-US" sz="750" dirty="0">
              <a:latin typeface="Adobe Gothic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12599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5715000" cy="6858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dobe Gothic"/>
              </a:rPr>
              <a:t>Communications (VII)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943100" y="1714500"/>
            <a:ext cx="5886450" cy="40576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800" dirty="0">
                <a:latin typeface="Adobe Gothic"/>
              </a:rPr>
              <a:t>CBs should have clear and effective communications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latin typeface="Adobe Gothic"/>
              </a:rPr>
              <a:t>CBs should: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Explain past outcomes and deviations from target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Explain actions necessary to bring expected inflation in line with objective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Emphasize the variables that matter for private sector behavior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Target a wide range of stakeholders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latin typeface="Adobe Gothic"/>
              </a:rPr>
              <a:t>Helps anchor expectations when words are confirmed by actions and outcomes</a:t>
            </a:r>
            <a:endParaRPr lang="en-US" sz="1050" dirty="0">
              <a:latin typeface="Adobe Gothic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39484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challenge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Transition from (strict) monetary targeting to a more flexible forward looking framework without risking undesirable outcomes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Liquidity management framework that (i) supports market development, (ii) improves policy transmission and (iii) is consistent with overall policy framework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Maintain nominal anchor and policy discipline</a:t>
            </a:r>
          </a:p>
          <a:p>
            <a:endParaRPr lang="en-US" sz="2800" dirty="0"/>
          </a:p>
          <a:p>
            <a:pPr>
              <a:buFont typeface="Wingdings" pitchFamily="2" charset="2"/>
              <a:buChar char=""/>
            </a:pPr>
            <a:r>
              <a:rPr lang="en-US" sz="2800" dirty="0"/>
              <a:t>Underlying assumption: </a:t>
            </a:r>
            <a:r>
              <a:rPr lang="en-GB" sz="3800" b="1" i="1" dirty="0"/>
              <a:t>targeting inflation</a:t>
            </a:r>
          </a:p>
          <a:p>
            <a:pPr>
              <a:buNone/>
            </a:pPr>
            <a:r>
              <a:rPr lang="en-GB" sz="2400" b="1" i="1" dirty="0"/>
              <a:t>	</a:t>
            </a:r>
            <a:r>
              <a:rPr lang="en-GB" sz="2400" dirty="0"/>
              <a:t>(But not necessarily IT)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4450" y="533400"/>
            <a:ext cx="6172200" cy="479822"/>
          </a:xfrm>
        </p:spPr>
        <p:txBody>
          <a:bodyPr>
            <a:normAutofit fontScale="90000"/>
          </a:bodyPr>
          <a:lstStyle/>
          <a:p>
            <a:r>
              <a:rPr lang="en-US" dirty="0"/>
              <a:t>Two-Pillar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16698"/>
            <a:ext cx="7391400" cy="4960302"/>
          </a:xfrm>
        </p:spPr>
        <p:txBody>
          <a:bodyPr>
            <a:noAutofit/>
          </a:bodyPr>
          <a:lstStyle/>
          <a:p>
            <a:r>
              <a:rPr lang="en-US" sz="2400" dirty="0"/>
              <a:t>An appropriate framework is anywhere on continuum from adherence to a money rule to formal IT. </a:t>
            </a:r>
          </a:p>
          <a:p>
            <a:r>
              <a:rPr lang="en-US" sz="2400" dirty="0"/>
              <a:t>The framework should:</a:t>
            </a:r>
          </a:p>
          <a:p>
            <a:pPr lvl="1"/>
            <a:r>
              <a:rPr lang="en-US" sz="2400" dirty="0"/>
              <a:t>Retain a role for money</a:t>
            </a:r>
          </a:p>
          <a:p>
            <a:pPr lvl="1"/>
            <a:r>
              <a:rPr lang="en-US" sz="2400" dirty="0"/>
              <a:t>Include elements of forward-looking analysis</a:t>
            </a:r>
          </a:p>
          <a:p>
            <a:pPr lvl="1"/>
            <a:r>
              <a:rPr lang="en-US" sz="2400" dirty="0"/>
              <a:t>Include operating procedures that enhance interest rate transmission </a:t>
            </a:r>
          </a:p>
          <a:p>
            <a:r>
              <a:rPr lang="en-US" sz="2400" dirty="0"/>
              <a:t>The options depend on:</a:t>
            </a:r>
          </a:p>
          <a:p>
            <a:pPr lvl="1"/>
            <a:r>
              <a:rPr lang="en-US" sz="2400" dirty="0"/>
              <a:t>Conformity with best practices for effective monetary policy</a:t>
            </a:r>
          </a:p>
          <a:p>
            <a:pPr lvl="1"/>
            <a:r>
              <a:rPr lang="en-US" sz="2400" dirty="0"/>
              <a:t>Status of the transmission channels.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CAEFF2-EBA1-423F-9224-443AE8A44CC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21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01000" cy="990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Building blocks: General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76401"/>
            <a:ext cx="6858000" cy="4095750"/>
          </a:xfrm>
        </p:spPr>
        <p:txBody>
          <a:bodyPr>
            <a:normAutofit fontScale="40000" lnSpcReduction="20000"/>
          </a:bodyPr>
          <a:lstStyle/>
          <a:p>
            <a:r>
              <a:rPr lang="en-US" sz="5500" dirty="0"/>
              <a:t>Institutional</a:t>
            </a:r>
          </a:p>
          <a:p>
            <a:pPr lvl="1"/>
            <a:r>
              <a:rPr lang="en-US" sz="5500" dirty="0"/>
              <a:t>Legal framework for the central bank</a:t>
            </a:r>
          </a:p>
          <a:p>
            <a:pPr lvl="1"/>
            <a:r>
              <a:rPr lang="en-US" sz="5500" dirty="0"/>
              <a:t>The 3 pillars of modern central bank governance</a:t>
            </a:r>
          </a:p>
          <a:p>
            <a:r>
              <a:rPr lang="en-US" sz="5500" dirty="0"/>
              <a:t>Macro-financial</a:t>
            </a:r>
          </a:p>
          <a:p>
            <a:pPr lvl="1"/>
            <a:r>
              <a:rPr lang="en-US" sz="5500" i="1" dirty="0"/>
              <a:t>Ensure macroeconomic stability</a:t>
            </a:r>
            <a:r>
              <a:rPr lang="en-US" sz="5500" dirty="0"/>
              <a:t>: coordination of monetary, fiscal, and foreign exchange policy</a:t>
            </a:r>
          </a:p>
          <a:p>
            <a:pPr lvl="1"/>
            <a:r>
              <a:rPr lang="en-US" sz="5500" i="1" dirty="0"/>
              <a:t>Promote financial stability</a:t>
            </a:r>
            <a:r>
              <a:rPr lang="en-US" sz="5500" dirty="0"/>
              <a:t>: critical for an effective interest rate channel of transmission </a:t>
            </a:r>
          </a:p>
          <a:p>
            <a:r>
              <a:rPr lang="en-US" sz="5500" dirty="0"/>
              <a:t>Technical and organizational</a:t>
            </a:r>
          </a:p>
          <a:p>
            <a:pPr lvl="1"/>
            <a:r>
              <a:rPr lang="en-US" sz="5500" dirty="0"/>
              <a:t>Under the direct control of the central bank…</a:t>
            </a:r>
          </a:p>
          <a:p>
            <a:pPr lvl="1"/>
            <a:r>
              <a:rPr lang="en-US" sz="5500" dirty="0"/>
              <a:t>… but capacity building can be a long term exercise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CAEFF2-EBA1-423F-9224-443AE8A44CC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35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5048" cy="990600"/>
          </a:xfrm>
        </p:spPr>
        <p:txBody>
          <a:bodyPr>
            <a:noAutofit/>
          </a:bodyPr>
          <a:lstStyle/>
          <a:p>
            <a:r>
              <a:rPr lang="en-US" sz="3200" dirty="0"/>
              <a:t>Building Blocks for Effective Monetary Policy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76200" y="1066800"/>
          <a:ext cx="8915401" cy="5576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9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018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Specifications</a:t>
                      </a:r>
                    </a:p>
                  </a:txBody>
                  <a:tcPr marL="9525" marR="9525" marT="9525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Best Practices</a:t>
                      </a:r>
                    </a:p>
                  </a:txBody>
                  <a:tcPr marL="9525" marR="9525" marT="9525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5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Institutional</a:t>
                      </a:r>
                    </a:p>
                  </a:txBody>
                  <a:tcPr marL="9525" marR="9525" marT="9525" marB="0" vert="vert27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Independence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Price stability de jure primary objective of CB.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Independence in policy formulation and in setting the policy rate.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 facto operational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Accountability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Framework making the CB accountable to society.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Transparency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Adequate level of CB disclosure and publications.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01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Macro-Financial</a:t>
                      </a:r>
                    </a:p>
                  </a:txBody>
                  <a:tcPr marL="9525" marR="9525" marT="9525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Fiscal policy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Sound financial relationship between the CB and the government, no CB direct or indirect monetary financing or quasi-fiscal activities.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FX policy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Articulate role of the ER in monetary strategy and related intervention policy.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Financial </a:t>
                      </a:r>
                    </a:p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sector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Stable financial sector.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Deep and active interbank market.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01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and Analytical Capacity</a:t>
                      </a:r>
                    </a:p>
                  </a:txBody>
                  <a:tcPr marL="9525" marR="9525" marT="9525" marB="0" vert="vert2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Liquidity management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Effective financial market infrastructure for the settlement of interbank transactions.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CB makes liquidity forecasts. Government produces cash flow projections.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Appropriate monetary and foreign exchange instruments in place for policy implementation.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9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Analytical and research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Availability of high-frequency data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14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Statistical tools and short-term forecasting instruments able to support a comprehensive analytical framework. Minimum specifications based on the option.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Decision-making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Minimum specifications based on the way the transitional monetary regime is operated in practice.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Organization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Minimum specifications based on option.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Wingdings 2"/>
              <a:buChar char=""/>
            </a:pPr>
            <a:r>
              <a:rPr lang="en-US" sz="2800" dirty="0"/>
              <a:t>A </a:t>
            </a:r>
            <a:r>
              <a:rPr lang="en-US" sz="2800" b="1" i="1" dirty="0"/>
              <a:t>continuum…</a:t>
            </a:r>
          </a:p>
          <a:p>
            <a:pPr marL="617220" lvl="2" indent="-342900">
              <a:buFont typeface="Wingdings 2"/>
              <a:buChar char=""/>
            </a:pPr>
            <a:r>
              <a:rPr lang="en-US" sz="1800" dirty="0"/>
              <a:t>… from strict adherence to monetary targets…</a:t>
            </a:r>
          </a:p>
          <a:p>
            <a:pPr marL="617220" lvl="2" indent="-342900">
              <a:buFont typeface="Wingdings 2"/>
              <a:buChar char=""/>
            </a:pPr>
            <a:r>
              <a:rPr lang="en-US" sz="1800" dirty="0"/>
              <a:t>… to formal inflation targets where money is a residual (i.e., inflation targeting)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Policy Regimes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EF1EDA-F512-4345-A9FA-71B23D71DB9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5372100" cy="5143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Background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14450" y="1676400"/>
            <a:ext cx="6838950" cy="4343400"/>
          </a:xfrm>
        </p:spPr>
        <p:txBody>
          <a:bodyPr>
            <a:noAutofit/>
          </a:bodyPr>
          <a:lstStyle/>
          <a:p>
            <a:r>
              <a:rPr lang="en-US" sz="1500" dirty="0"/>
              <a:t>Most central banks are </a:t>
            </a:r>
            <a:r>
              <a:rPr lang="en-US" sz="1500" b="1" i="1" dirty="0"/>
              <a:t>targeting inflation</a:t>
            </a:r>
          </a:p>
          <a:p>
            <a:pPr lvl="1"/>
            <a:r>
              <a:rPr lang="en-US" sz="1200" i="1" dirty="0"/>
              <a:t>Almost all CBs have price stability as one of their primary objectives</a:t>
            </a:r>
            <a:r>
              <a:rPr lang="en-US" sz="1200" dirty="0"/>
              <a:t> </a:t>
            </a:r>
          </a:p>
          <a:p>
            <a:pPr lvl="1"/>
            <a:endParaRPr lang="en-US" sz="1200" dirty="0"/>
          </a:p>
          <a:p>
            <a:r>
              <a:rPr lang="en-US" sz="1500" dirty="0"/>
              <a:t>In parallel, </a:t>
            </a:r>
            <a:r>
              <a:rPr lang="en-US" sz="1500" b="1" i="1" dirty="0"/>
              <a:t>central bank independence </a:t>
            </a:r>
            <a:r>
              <a:rPr lang="en-US" sz="1500" dirty="0"/>
              <a:t>has been strengthened</a:t>
            </a:r>
          </a:p>
          <a:p>
            <a:pPr lvl="1"/>
            <a:r>
              <a:rPr lang="en-US" sz="1200" i="1" dirty="0"/>
              <a:t>CB independence improved significantly over the past 2 decades</a:t>
            </a:r>
          </a:p>
          <a:p>
            <a:pPr lvl="1"/>
            <a:endParaRPr lang="en-US" sz="1200" i="1" dirty="0"/>
          </a:p>
          <a:p>
            <a:r>
              <a:rPr lang="en-US" sz="1500" dirty="0"/>
              <a:t>A bumpy Journey to Inflation Targeting for “</a:t>
            </a:r>
            <a:r>
              <a:rPr lang="en-US" sz="1500" b="1" i="1" dirty="0"/>
              <a:t>frontier countries</a:t>
            </a:r>
            <a:r>
              <a:rPr lang="en-US" sz="1500" dirty="0"/>
              <a:t>”</a:t>
            </a:r>
          </a:p>
          <a:p>
            <a:pPr lvl="1"/>
            <a:r>
              <a:rPr lang="en-US" sz="1200" b="1" i="1" dirty="0"/>
              <a:t>Frontier countries:  </a:t>
            </a:r>
            <a:r>
              <a:rPr lang="en-US" sz="1200" dirty="0"/>
              <a:t>countries with shallow/ less developed financial markets; weak analytical capacity; weak enabling macro and financial environment</a:t>
            </a:r>
          </a:p>
          <a:p>
            <a:pPr lvl="1"/>
            <a:r>
              <a:rPr lang="en-US" sz="1200" b="1" i="1" dirty="0"/>
              <a:t>Aspirations</a:t>
            </a:r>
            <a:r>
              <a:rPr lang="en-US" sz="1200" dirty="0"/>
              <a:t>: achieve an inflation objective with: (i) forward-looking approach to policy making; (ii) interest-rate focused operating procedures </a:t>
            </a:r>
          </a:p>
          <a:p>
            <a:pPr lvl="1"/>
            <a:r>
              <a:rPr lang="en-US" sz="1200" b="1" i="1" dirty="0"/>
              <a:t>Balancing exercise:</a:t>
            </a:r>
            <a:r>
              <a:rPr lang="en-US" sz="1200" dirty="0"/>
              <a:t> mitigate risks of undesirable outcomes from rigid reliance on money targets; avoid premature shift to interest rates as </a:t>
            </a:r>
            <a:r>
              <a:rPr lang="en-US" sz="1200" b="1" i="1" dirty="0"/>
              <a:t>the</a:t>
            </a:r>
            <a:r>
              <a:rPr lang="en-US" sz="1200" dirty="0"/>
              <a:t> operating target of monetary policy</a:t>
            </a:r>
          </a:p>
          <a:p>
            <a:pPr lvl="1"/>
            <a:endParaRPr lang="en-US" sz="1200" dirty="0"/>
          </a:p>
          <a:p>
            <a:r>
              <a:rPr lang="en-US" sz="1500" dirty="0"/>
              <a:t>Case for </a:t>
            </a:r>
            <a:r>
              <a:rPr lang="en-US" sz="1500" b="1" i="1" dirty="0"/>
              <a:t>Transitional Monetary Arrangements </a:t>
            </a:r>
            <a:r>
              <a:rPr lang="en-US" sz="1500" dirty="0"/>
              <a:t>along the road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CAEFF2-EBA1-423F-9224-443AE8A44CC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85000" lnSpcReduction="20000"/>
          </a:bodyPr>
          <a:lstStyle/>
          <a:p>
            <a:pPr marL="685800" lvl="2" indent="0">
              <a:buNone/>
            </a:pPr>
            <a:endParaRPr lang="en-US" dirty="0"/>
          </a:p>
          <a:p>
            <a:r>
              <a:rPr lang="en-US" dirty="0"/>
              <a:t>Motivation</a:t>
            </a:r>
          </a:p>
          <a:p>
            <a:pPr lvl="1"/>
            <a:r>
              <a:rPr lang="en-US" dirty="0"/>
              <a:t>Economies becoming more developed</a:t>
            </a:r>
          </a:p>
          <a:p>
            <a:pPr lvl="1"/>
            <a:r>
              <a:rPr lang="en-US" dirty="0"/>
              <a:t>Somewhat weaker money and inflation correlation</a:t>
            </a:r>
          </a:p>
          <a:p>
            <a:pPr lvl="1"/>
            <a:r>
              <a:rPr lang="en-US" dirty="0"/>
              <a:t>Stronger short-term tradeoffs </a:t>
            </a:r>
          </a:p>
          <a:p>
            <a:pPr lvl="2"/>
            <a:r>
              <a:rPr lang="en-US" dirty="0"/>
              <a:t>Inflation, growth, and exchange rate stabilization</a:t>
            </a:r>
          </a:p>
          <a:p>
            <a:pPr lvl="1"/>
            <a:r>
              <a:rPr lang="en-US" dirty="0"/>
              <a:t>Economic agents and financial institutions are relatively more sophisticated</a:t>
            </a:r>
          </a:p>
          <a:p>
            <a:pPr lvl="1"/>
            <a:endParaRPr lang="en-US" dirty="0"/>
          </a:p>
          <a:p>
            <a:r>
              <a:rPr lang="en-US" dirty="0"/>
              <a:t>LIC central banks also want to be modern and copy advanced countries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Evolving process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A multi-dimensional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50" y="1752600"/>
            <a:ext cx="6229350" cy="3813573"/>
          </a:xfrm>
        </p:spPr>
        <p:txBody>
          <a:bodyPr>
            <a:normAutofit/>
          </a:bodyPr>
          <a:lstStyle/>
          <a:p>
            <a:r>
              <a:rPr lang="en-US" sz="1500" dirty="0"/>
              <a:t>A multi-dimensional </a:t>
            </a:r>
            <a:r>
              <a:rPr lang="en-US" sz="1500" b="1" i="1" dirty="0"/>
              <a:t>process</a:t>
            </a:r>
            <a:r>
              <a:rPr lang="en-US" sz="1500" b="1" dirty="0"/>
              <a:t>…</a:t>
            </a:r>
          </a:p>
          <a:p>
            <a:pPr marL="557213" lvl="2" indent="-257175">
              <a:buFont typeface="Wingdings 2"/>
              <a:buChar char=""/>
            </a:pPr>
            <a:r>
              <a:rPr lang="en-US" sz="1200" b="1" i="1" dirty="0"/>
              <a:t>One trajectory does not fits all: </a:t>
            </a:r>
            <a:r>
              <a:rPr lang="en-US" sz="1200" dirty="0"/>
              <a:t>need for a conceptual framework to guide the modernization process</a:t>
            </a:r>
          </a:p>
          <a:p>
            <a:pPr marL="557213" lvl="2" indent="-257175">
              <a:buFont typeface="Wingdings 2"/>
              <a:buChar char=""/>
            </a:pPr>
            <a:r>
              <a:rPr lang="en-US" sz="1200" b="1" i="1" dirty="0"/>
              <a:t>Benchmarking:</a:t>
            </a:r>
            <a:r>
              <a:rPr lang="en-US" sz="1200" dirty="0"/>
              <a:t> a set of best practices for effective monetary policy</a:t>
            </a:r>
          </a:p>
          <a:p>
            <a:pPr marL="557213" lvl="2" indent="-257175">
              <a:buFont typeface="Wingdings 2"/>
              <a:buChar char=""/>
            </a:pPr>
            <a:r>
              <a:rPr lang="en-US" sz="1200" b="1" i="1" dirty="0"/>
              <a:t>Mapping exercise:</a:t>
            </a:r>
            <a:r>
              <a:rPr lang="en-US" sz="1200" b="1" dirty="0"/>
              <a:t> </a:t>
            </a:r>
            <a:r>
              <a:rPr lang="en-US" sz="1200" dirty="0"/>
              <a:t>mapping options and conformity with best practices </a:t>
            </a:r>
          </a:p>
          <a:p>
            <a:pPr marL="557213" lvl="2" indent="-257175">
              <a:buNone/>
            </a:pPr>
            <a:r>
              <a:rPr lang="en-US" sz="1200" dirty="0"/>
              <a:t> </a:t>
            </a:r>
            <a:endParaRPr lang="en-US" sz="1200" i="1" dirty="0"/>
          </a:p>
          <a:p>
            <a:r>
              <a:rPr lang="en-US" sz="1500" b="1" dirty="0"/>
              <a:t>…</a:t>
            </a:r>
            <a:r>
              <a:rPr lang="en-US" sz="1500" dirty="0"/>
              <a:t>with </a:t>
            </a:r>
            <a:r>
              <a:rPr lang="en-US" sz="1500" b="1" i="1" dirty="0"/>
              <a:t>multiple stakeholders</a:t>
            </a:r>
            <a:r>
              <a:rPr lang="en-US" sz="1500" dirty="0"/>
              <a:t>, going beyond the central bank</a:t>
            </a:r>
          </a:p>
          <a:p>
            <a:pPr lvl="1"/>
            <a:r>
              <a:rPr lang="en-US" sz="1200" b="1" i="1" dirty="0"/>
              <a:t>Central bank plays a catalytic role…</a:t>
            </a:r>
          </a:p>
          <a:p>
            <a:pPr lvl="1"/>
            <a:r>
              <a:rPr lang="en-US" sz="1200" b="1" i="1" dirty="0"/>
              <a:t>…but several issues lie outside its direct responsibility: </a:t>
            </a:r>
            <a:r>
              <a:rPr lang="en-US" sz="1200" dirty="0"/>
              <a:t>consensus in society at large/Parliament on monetary policy objective(s); supportive fiscal policy; sound financial sector; timely and high-frequency data series to support monetary analysis</a:t>
            </a:r>
          </a:p>
          <a:p>
            <a:endParaRPr lang="en-US" sz="1500" b="1" i="1" dirty="0"/>
          </a:p>
          <a:p>
            <a:pPr lvl="1"/>
            <a:endParaRPr lang="en-US" sz="12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CAEFF2-EBA1-423F-9224-443AE8A44CC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97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Choosing a monetary framework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85901" y="1714501"/>
          <a:ext cx="6350001" cy="1230533"/>
        </p:xfrm>
        <a:graphic>
          <a:graphicData uri="http://schemas.openxmlformats.org/drawingml/2006/table">
            <a:tbl>
              <a:tblPr/>
              <a:tblGrid>
                <a:gridCol w="1271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736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Times New Roman"/>
                        </a:rPr>
                        <a:t>Basic Components of a Monetary Policy Framework</a:t>
                      </a:r>
                      <a:endParaRPr lang="en-US" sz="15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78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Nominal Anchor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573">
                <a:tc gridSpan="5"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Instruments               Operational target               Intermediate target              Ultimate objective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                                                                                  Indicator variables     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1477566" y="1040608"/>
            <a:ext cx="100013" cy="221456"/>
          </a:xfrm>
          <a:prstGeom prst="downArrow">
            <a:avLst>
              <a:gd name="adj1" fmla="val 50000"/>
              <a:gd name="adj2" fmla="val 55357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eaVert" wrap="square" lIns="55721" tIns="6668" rIns="55721" bIns="6668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400300" y="245745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ight Arrow 10"/>
          <p:cNvSpPr/>
          <p:nvPr/>
        </p:nvSpPr>
        <p:spPr>
          <a:xfrm>
            <a:off x="4229100" y="2457450"/>
            <a:ext cx="40005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ight Arrow 11"/>
          <p:cNvSpPr/>
          <p:nvPr/>
        </p:nvSpPr>
        <p:spPr>
          <a:xfrm>
            <a:off x="6057900" y="2457450"/>
            <a:ext cx="40005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Down Arrow 13"/>
          <p:cNvSpPr/>
          <p:nvPr/>
        </p:nvSpPr>
        <p:spPr>
          <a:xfrm>
            <a:off x="5143500" y="2114550"/>
            <a:ext cx="228600" cy="40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314450" y="2971800"/>
            <a:ext cx="6515100" cy="291465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57175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US" dirty="0">
                <a:solidFill>
                  <a:schemeClr val="tx2"/>
                </a:solidFill>
              </a:rPr>
              <a:t>Instrument &amp; targets: (i) </a:t>
            </a:r>
            <a:r>
              <a:rPr lang="en-US" b="1" i="1" dirty="0">
                <a:solidFill>
                  <a:schemeClr val="tx2"/>
                </a:solidFill>
              </a:rPr>
              <a:t>aligned</a:t>
            </a:r>
            <a:r>
              <a:rPr lang="en-US" dirty="0">
                <a:solidFill>
                  <a:schemeClr val="tx2"/>
                </a:solidFill>
              </a:rPr>
              <a:t> with strength of transmission channels; (ii) </a:t>
            </a:r>
            <a:r>
              <a:rPr lang="en-US" b="1" i="1" dirty="0">
                <a:solidFill>
                  <a:schemeClr val="tx2"/>
                </a:solidFill>
              </a:rPr>
              <a:t>supporting</a:t>
            </a:r>
            <a:r>
              <a:rPr lang="en-US" dirty="0">
                <a:solidFill>
                  <a:schemeClr val="tx2"/>
                </a:solidFill>
              </a:rPr>
              <a:t> the transmission channels</a:t>
            </a:r>
          </a:p>
          <a:p>
            <a:pPr marL="257175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endParaRPr lang="en-US" dirty="0">
              <a:solidFill>
                <a:schemeClr val="tx2"/>
              </a:solidFill>
            </a:endParaRPr>
          </a:p>
          <a:p>
            <a:pPr marL="257175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US" dirty="0">
                <a:solidFill>
                  <a:schemeClr val="tx2"/>
                </a:solidFill>
              </a:rPr>
              <a:t>Level of development of </a:t>
            </a:r>
            <a:r>
              <a:rPr lang="en-US" b="1" i="1" dirty="0">
                <a:solidFill>
                  <a:schemeClr val="tx2"/>
                </a:solidFill>
              </a:rPr>
              <a:t>financial markets: </a:t>
            </a:r>
            <a:r>
              <a:rPr lang="en-US" dirty="0">
                <a:solidFill>
                  <a:schemeClr val="tx2"/>
                </a:solidFill>
              </a:rPr>
              <a:t>rely on monetary frameworks “friendly” to monetary policy transmission</a:t>
            </a:r>
          </a:p>
          <a:p>
            <a:pPr marL="257175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endParaRPr lang="en-US" dirty="0">
              <a:solidFill>
                <a:schemeClr val="tx2"/>
              </a:solidFill>
            </a:endParaRPr>
          </a:p>
          <a:p>
            <a:pPr marL="257175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US" dirty="0">
                <a:solidFill>
                  <a:schemeClr val="tx2"/>
                </a:solidFill>
              </a:rPr>
              <a:t>Clarity on the role assigned to key </a:t>
            </a:r>
            <a:r>
              <a:rPr lang="en-US" b="1" i="1" dirty="0">
                <a:solidFill>
                  <a:schemeClr val="tx2"/>
                </a:solidFill>
              </a:rPr>
              <a:t>macroeconomic variables</a:t>
            </a:r>
          </a:p>
          <a:p>
            <a:pPr marL="600075" lvl="1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1275" b="1" i="1" dirty="0">
                <a:solidFill>
                  <a:schemeClr val="tx2"/>
                </a:solidFill>
              </a:rPr>
              <a:t>Monetary aggregates</a:t>
            </a:r>
            <a:r>
              <a:rPr lang="en-US" sz="1275" dirty="0">
                <a:solidFill>
                  <a:schemeClr val="tx2"/>
                </a:solidFill>
              </a:rPr>
              <a:t>: what is the information content of money?</a:t>
            </a:r>
          </a:p>
          <a:p>
            <a:pPr marL="600075" lvl="1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1275" b="1" i="1" dirty="0">
                <a:solidFill>
                  <a:schemeClr val="tx2"/>
                </a:solidFill>
              </a:rPr>
              <a:t>Exchange rate</a:t>
            </a:r>
            <a:r>
              <a:rPr lang="en-US" sz="1275" dirty="0">
                <a:solidFill>
                  <a:schemeClr val="tx2"/>
                </a:solidFill>
              </a:rPr>
              <a:t>: flexibility for independent monetary policy</a:t>
            </a:r>
          </a:p>
          <a:p>
            <a:pPr marL="600075" lvl="1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1275" b="1" i="1" dirty="0">
                <a:solidFill>
                  <a:schemeClr val="tx2"/>
                </a:solidFill>
              </a:rPr>
              <a:t>Interest rates</a:t>
            </a:r>
            <a:r>
              <a:rPr lang="en-US" sz="1275" dirty="0">
                <a:solidFill>
                  <a:schemeClr val="tx2"/>
                </a:solidFill>
              </a:rPr>
              <a:t>: monetary policy is essentially about setting the appropriate level of interest rates</a:t>
            </a:r>
          </a:p>
          <a:p>
            <a:pPr marL="600075" lvl="1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endParaRPr lang="en-US" sz="1275" dirty="0">
              <a:solidFill>
                <a:schemeClr val="tx2"/>
              </a:solidFill>
            </a:endParaRPr>
          </a:p>
          <a:p>
            <a:pPr marL="257175" indent="-257175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US" dirty="0">
                <a:solidFill>
                  <a:schemeClr val="tx2"/>
                </a:solidFill>
              </a:rPr>
              <a:t>Effective </a:t>
            </a:r>
            <a:r>
              <a:rPr lang="en-US" b="1" i="1" dirty="0">
                <a:solidFill>
                  <a:schemeClr val="tx2"/>
                </a:solidFill>
              </a:rPr>
              <a:t>communication</a:t>
            </a:r>
            <a:r>
              <a:rPr lang="en-US" dirty="0">
                <a:solidFill>
                  <a:schemeClr val="tx2"/>
                </a:solidFill>
              </a:rPr>
              <a:t>: critical (not sufficient) to anchor expectation – In transitioning countries, communication to raise financial literacy of the public at large – Build consensus on role of monetary policy</a:t>
            </a:r>
            <a:endParaRPr lang="en-US" sz="1425" b="1" i="1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CAEFF2-EBA1-423F-9224-443AE8A44CC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23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Monetary Versus Inflation Targeting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/>
              <a:t>Orthodox textbook view</a:t>
            </a:r>
            <a:endParaRPr lang="en-US" b="1" dirty="0"/>
          </a:p>
          <a:p>
            <a:pPr>
              <a:buNone/>
            </a:pPr>
            <a:r>
              <a:rPr lang="en-US" b="1" dirty="0"/>
              <a:t>Monetary Targeting</a:t>
            </a:r>
            <a:endParaRPr lang="en-US" sz="2400" dirty="0"/>
          </a:p>
          <a:p>
            <a:r>
              <a:rPr lang="en-US" dirty="0"/>
              <a:t>Controlling the quantity of liquidity and credit in the short run and over the medium term</a:t>
            </a:r>
          </a:p>
          <a:p>
            <a:r>
              <a:rPr lang="en-US" dirty="0"/>
              <a:t>Public communication and commitment opaque or non-existing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b="1" dirty="0"/>
              <a:t>Inflation Targeting</a:t>
            </a:r>
          </a:p>
          <a:p>
            <a:r>
              <a:rPr lang="en-US" dirty="0"/>
              <a:t>Commitment to keeping inflation on target over the medium term</a:t>
            </a:r>
          </a:p>
          <a:p>
            <a:pPr lvl="1"/>
            <a:r>
              <a:rPr lang="en-US" dirty="0"/>
              <a:t>Communication, transparency, and commitment are key</a:t>
            </a:r>
          </a:p>
          <a:p>
            <a:pPr lvl="1"/>
            <a:endParaRPr lang="en-US" dirty="0"/>
          </a:p>
          <a:p>
            <a:pPr lvl="1">
              <a:buFont typeface="Wingdings" pitchFamily="2" charset="2"/>
              <a:buChar char="ü"/>
            </a:pPr>
            <a:r>
              <a:rPr lang="en-US" dirty="0"/>
              <a:t>Operations, in practice, focused on interest rates 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Monetary Versus Inflation Targeting 2</a:t>
            </a:r>
            <a:br>
              <a:rPr lang="en-US" sz="3200" b="1" dirty="0"/>
            </a:br>
            <a:r>
              <a:rPr lang="en-US" sz="3200" dirty="0"/>
              <a:t>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b="1" dirty="0"/>
              <a:t>All are targeting Inflation, but all are not IT</a:t>
            </a:r>
          </a:p>
          <a:p>
            <a:pPr lvl="1">
              <a:buFont typeface="Wingdings" pitchFamily="2" charset="2"/>
              <a:buChar char="ü"/>
            </a:pPr>
            <a:r>
              <a:rPr lang="en-US" sz="2500" dirty="0"/>
              <a:t>Intermediate Target derived from numerical Inflation Target 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dirty="0"/>
              <a:t>Also for MT in LICs, and often published</a:t>
            </a:r>
          </a:p>
          <a:p>
            <a:pPr lvl="1">
              <a:buFont typeface="Wingdings" pitchFamily="2" charset="2"/>
              <a:buChar char="v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/>
              <a:t>Operational Target: Short term interest rates</a:t>
            </a:r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Advanced country MTs, but not LIC MTs</a:t>
            </a:r>
          </a:p>
          <a:p>
            <a:pPr marL="36576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Question </a:t>
            </a:r>
            <a:r>
              <a:rPr lang="en-US" sz="2000" dirty="0"/>
              <a:t>(and solution)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4582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Choice  of </a:t>
            </a:r>
            <a:r>
              <a:rPr lang="en-US" b="1" dirty="0"/>
              <a:t>Objective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Price stability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dirty="0">
                <a:solidFill>
                  <a:srgbClr val="0070C0"/>
                </a:solidFill>
              </a:rPr>
              <a:t>Target inflation and publish target, but not necessarily IT</a:t>
            </a:r>
          </a:p>
          <a:p>
            <a:r>
              <a:rPr lang="en-US" dirty="0"/>
              <a:t>Role of Interest Rate Rules, Money Aggregates, and Modeling in </a:t>
            </a:r>
            <a:r>
              <a:rPr lang="en-US" b="1" dirty="0"/>
              <a:t>Policy Formulation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>
                <a:solidFill>
                  <a:srgbClr val="0070C0"/>
                </a:solidFill>
              </a:rPr>
              <a:t>Yes all of the above, and it depends!!</a:t>
            </a:r>
          </a:p>
          <a:p>
            <a:r>
              <a:rPr lang="en-US" dirty="0"/>
              <a:t>Role of Interest Rates and Money Aggregates in </a:t>
            </a:r>
            <a:r>
              <a:rPr lang="en-US" b="1" dirty="0"/>
              <a:t>Operations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>
                <a:solidFill>
                  <a:srgbClr val="0070C0"/>
                </a:solidFill>
              </a:rPr>
              <a:t>Interest rates as target for short term liquidity management</a:t>
            </a:r>
          </a:p>
          <a:p>
            <a:r>
              <a:rPr lang="en-US" dirty="0"/>
              <a:t>Focus of </a:t>
            </a:r>
            <a:r>
              <a:rPr lang="en-US" b="1" dirty="0"/>
              <a:t>Communication and Commitment</a:t>
            </a:r>
          </a:p>
          <a:p>
            <a:pPr lvl="1">
              <a:buFont typeface="Wingdings" pitchFamily="2" charset="2"/>
              <a:buChar char="ü"/>
            </a:pPr>
            <a:r>
              <a:rPr lang="en-US" sz="2300" dirty="0">
                <a:solidFill>
                  <a:srgbClr val="0070C0"/>
                </a:solidFill>
              </a:rPr>
              <a:t>Interest rates and inflation (target), not monetary aggregates</a:t>
            </a:r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b="1" i="1" dirty="0"/>
              <a:t>Clarity, Relevance, and Consistency </a:t>
            </a:r>
            <a:r>
              <a:rPr lang="en-US" i="1" dirty="0"/>
              <a:t>of </a:t>
            </a:r>
            <a:r>
              <a:rPr lang="en-US" i="1" dirty="0">
                <a:solidFill>
                  <a:srgbClr val="0070C0"/>
                </a:solidFill>
              </a:rPr>
              <a:t>Policy Actions</a:t>
            </a:r>
            <a:r>
              <a:rPr lang="en-US" i="1" dirty="0"/>
              <a:t> and </a:t>
            </a:r>
            <a:r>
              <a:rPr lang="en-US" i="1" dirty="0">
                <a:solidFill>
                  <a:srgbClr val="0070C0"/>
                </a:solidFill>
              </a:rPr>
              <a:t>Signals </a:t>
            </a:r>
            <a:r>
              <a:rPr lang="en-US" i="1" dirty="0"/>
              <a:t>essential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Regimes and Targets, cont.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8558849"/>
              </p:ext>
            </p:extLst>
          </p:nvPr>
        </p:nvGraphicFramePr>
        <p:xfrm>
          <a:off x="152400" y="1600200"/>
          <a:ext cx="8915399" cy="529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189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Objectives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Intermediate Target</a:t>
                      </a:r>
                    </a:p>
                    <a:p>
                      <a:pPr algn="ctr"/>
                      <a:r>
                        <a:rPr lang="en-US" sz="1200" dirty="0"/>
                        <a:t>and</a:t>
                      </a:r>
                    </a:p>
                    <a:p>
                      <a:pPr algn="ctr"/>
                      <a:r>
                        <a:rPr lang="en-US" sz="1800" dirty="0"/>
                        <a:t>Nominal Anchor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Operational</a:t>
                      </a:r>
                      <a:r>
                        <a:rPr lang="en-US" sz="1800" baseline="0" dirty="0"/>
                        <a:t> target</a:t>
                      </a:r>
                      <a:endParaRPr lang="en-US" sz="18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Instruments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Communication</a:t>
                      </a:r>
                    </a:p>
                    <a:p>
                      <a:pPr algn="ctr"/>
                      <a:r>
                        <a:rPr lang="en-US" sz="1800" dirty="0"/>
                        <a:t>Commitment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408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r"/>
                      <a:r>
                        <a:rPr lang="en-US" dirty="0"/>
                        <a:t>FX</a:t>
                      </a:r>
                    </a:p>
                    <a:p>
                      <a:pPr algn="r"/>
                      <a:r>
                        <a:rPr lang="en-US" dirty="0"/>
                        <a:t>(Inflation?)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FX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FX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FX Interventions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23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r"/>
                      <a:r>
                        <a:rPr lang="en-US" dirty="0"/>
                        <a:t>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Broad money</a:t>
                      </a:r>
                    </a:p>
                    <a:p>
                      <a:pPr algn="ctr"/>
                      <a:r>
                        <a:rPr lang="en-US" sz="1400" dirty="0"/>
                        <a:t>Reserve money</a:t>
                      </a:r>
                    </a:p>
                    <a:p>
                      <a:pPr algn="ctr"/>
                      <a:r>
                        <a:rPr lang="en-US" dirty="0"/>
                        <a:t>Inflation forecasts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Interbank</a:t>
                      </a:r>
                      <a:r>
                        <a:rPr lang="en-US" baseline="0" dirty="0"/>
                        <a:t> rates</a:t>
                      </a:r>
                    </a:p>
                    <a:p>
                      <a:pPr algn="ctr"/>
                      <a:r>
                        <a:rPr lang="en-US" sz="1600" dirty="0"/>
                        <a:t>(and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Reserves)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OMOs,</a:t>
                      </a:r>
                    </a:p>
                    <a:p>
                      <a:pPr algn="ctr"/>
                      <a:r>
                        <a:rPr lang="en-US" dirty="0"/>
                        <a:t>standing</a:t>
                      </a:r>
                      <a:r>
                        <a:rPr lang="en-US" baseline="0" dirty="0"/>
                        <a:t> facilities,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Essential</a:t>
                      </a:r>
                    </a:p>
                    <a:p>
                      <a:pPr algn="ctr"/>
                      <a:r>
                        <a:rPr lang="en-US" dirty="0"/>
                        <a:t>(but</a:t>
                      </a:r>
                      <a:r>
                        <a:rPr lang="en-US" baseline="0" dirty="0"/>
                        <a:t> risk of over-committing)</a:t>
                      </a:r>
                      <a:r>
                        <a:rPr lang="en-US" dirty="0"/>
                        <a:t>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23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r"/>
                      <a:r>
                        <a:rPr lang="en-US" dirty="0"/>
                        <a:t>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Inflation forecasts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Interbank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OMOs, </a:t>
                      </a:r>
                    </a:p>
                    <a:p>
                      <a:pPr algn="ctr"/>
                      <a:r>
                        <a:rPr lang="en-US" dirty="0"/>
                        <a:t>standing</a:t>
                      </a:r>
                      <a:r>
                        <a:rPr lang="en-US" baseline="0" dirty="0"/>
                        <a:t> facilities,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Essential</a:t>
                      </a:r>
                    </a:p>
                    <a:p>
                      <a:pPr algn="ctr"/>
                      <a:r>
                        <a:rPr lang="en-US" dirty="0"/>
                        <a:t>(Risk of over-committing?)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ecagon 7"/>
          <p:cNvSpPr/>
          <p:nvPr/>
        </p:nvSpPr>
        <p:spPr>
          <a:xfrm>
            <a:off x="152400" y="2819400"/>
            <a:ext cx="685800" cy="685800"/>
          </a:xfrm>
          <a:prstGeom prst="dec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FX</a:t>
            </a:r>
          </a:p>
        </p:txBody>
      </p:sp>
      <p:sp>
        <p:nvSpPr>
          <p:cNvPr id="9" name="Decagon 8"/>
          <p:cNvSpPr/>
          <p:nvPr/>
        </p:nvSpPr>
        <p:spPr>
          <a:xfrm>
            <a:off x="0" y="4191000"/>
            <a:ext cx="914400" cy="685800"/>
          </a:xfrm>
          <a:prstGeom prst="dec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FMT</a:t>
            </a:r>
          </a:p>
          <a:p>
            <a:pPr algn="ctr"/>
            <a:r>
              <a:rPr lang="en-US" sz="1400" dirty="0"/>
              <a:t>EMPA</a:t>
            </a:r>
          </a:p>
        </p:txBody>
      </p:sp>
      <p:sp>
        <p:nvSpPr>
          <p:cNvPr id="10" name="Decagon 9"/>
          <p:cNvSpPr/>
          <p:nvPr/>
        </p:nvSpPr>
        <p:spPr>
          <a:xfrm>
            <a:off x="0" y="5410200"/>
            <a:ext cx="685800" cy="609600"/>
          </a:xfrm>
          <a:prstGeom prst="dec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Fix short term liquidity management </a:t>
            </a:r>
          </a:p>
          <a:p>
            <a:pPr lvl="1"/>
            <a:r>
              <a:rPr lang="en-US" dirty="0"/>
              <a:t>Goal: </a:t>
            </a:r>
            <a:r>
              <a:rPr lang="en-US" b="1" dirty="0"/>
              <a:t>stabilize and steer short term interest rates</a:t>
            </a:r>
          </a:p>
          <a:p>
            <a:pPr lvl="2">
              <a:buFont typeface="Wingdings" pitchFamily="2" charset="2"/>
              <a:buChar char="Ø"/>
            </a:pPr>
            <a:r>
              <a:rPr lang="en-US" sz="2600" dirty="0"/>
              <a:t>Consistency with rest of the framework</a:t>
            </a:r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sz="2800" b="1" dirty="0"/>
              <a:t>Improve financial system’s health and develop interbank market</a:t>
            </a:r>
          </a:p>
          <a:p>
            <a:pPr lvl="1"/>
            <a:r>
              <a:rPr lang="en-US" dirty="0"/>
              <a:t>Also need to develop capital and government bond market</a:t>
            </a:r>
          </a:p>
          <a:p>
            <a:pPr lvl="2"/>
            <a:r>
              <a:rPr lang="en-US" sz="2600" dirty="0"/>
              <a:t>This will provide needed collateral for interbank and CB operat</a:t>
            </a:r>
            <a:r>
              <a:rPr lang="en-US" dirty="0"/>
              <a:t>ions</a:t>
            </a:r>
          </a:p>
          <a:p>
            <a:r>
              <a:rPr lang="en-US" b="1" dirty="0"/>
              <a:t>Improve policy communications and commitment</a:t>
            </a:r>
          </a:p>
          <a:p>
            <a:pPr lvl="1"/>
            <a:r>
              <a:rPr lang="en-US" sz="2900" dirty="0"/>
              <a:t>Clarity on price stability as the objective</a:t>
            </a:r>
          </a:p>
          <a:p>
            <a:pPr lvl="2"/>
            <a:r>
              <a:rPr lang="en-US" sz="2900" dirty="0"/>
              <a:t>Target inflation, and publish target, but maybe not formal IT </a:t>
            </a:r>
            <a:r>
              <a:rPr lang="en-US" dirty="0"/>
              <a:t>(yet)</a:t>
            </a:r>
            <a:endParaRPr lang="en-US" sz="2900" dirty="0"/>
          </a:p>
          <a:p>
            <a:pPr marL="1201738" lvl="3" indent="-225425">
              <a:buFont typeface="Wingdings" pitchFamily="2" charset="2"/>
              <a:buChar char="Ø"/>
            </a:pPr>
            <a:r>
              <a:rPr lang="en-US" sz="2600" dirty="0"/>
              <a:t>Commitments not credible if not achievable and in the long run achieved (</a:t>
            </a:r>
            <a:r>
              <a:rPr lang="en-US" sz="2800" dirty="0"/>
              <a:t>Non-credible commitment worse than no commitment)</a:t>
            </a:r>
          </a:p>
          <a:p>
            <a:pPr marL="1201738" lvl="3" indent="-225425">
              <a:buFont typeface="Wingdings" pitchFamily="2" charset="2"/>
              <a:buChar char="Ø"/>
            </a:pPr>
            <a:r>
              <a:rPr lang="en-US" sz="2500" dirty="0"/>
              <a:t>Risk of premature adoption of formal IT</a:t>
            </a:r>
          </a:p>
          <a:p>
            <a:pPr marL="1658938" lvl="4" indent="-225425"/>
            <a:r>
              <a:rPr lang="en-US" sz="2800" dirty="0"/>
              <a:t>Consistency of actions and communications: </a:t>
            </a:r>
          </a:p>
          <a:p>
            <a:pPr lvl="4">
              <a:buFont typeface="Wingdings" pitchFamily="2" charset="2"/>
              <a:buChar char="ü"/>
            </a:pPr>
            <a:r>
              <a:rPr lang="en-US" sz="2800" dirty="0"/>
              <a:t>Do as you say—say as you do</a:t>
            </a:r>
          </a:p>
          <a:p>
            <a:r>
              <a:rPr lang="en-US" b="1" dirty="0"/>
              <a:t>Improve modeling, and monetary and economic analysis to better guide the setting of the policy stance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Short-term Liquidity Management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Goal: </a:t>
            </a:r>
            <a:r>
              <a:rPr lang="en-US" sz="2400" b="1" dirty="0"/>
              <a:t>stabilizing short term interest rates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/>
              <a:t>Also for countries that rely on monetary aggregates for policy guidance</a:t>
            </a:r>
          </a:p>
          <a:p>
            <a:r>
              <a:rPr lang="en-US" sz="2400" dirty="0"/>
              <a:t>Key to strengthening the transmission mechanism</a:t>
            </a:r>
          </a:p>
          <a:p>
            <a:pPr lvl="1"/>
            <a:r>
              <a:rPr lang="en-US" sz="2000" dirty="0"/>
              <a:t>Price signals better understood</a:t>
            </a:r>
          </a:p>
          <a:p>
            <a:pPr lvl="1"/>
            <a:r>
              <a:rPr lang="en-US" sz="2000" dirty="0"/>
              <a:t>Lower interest rate volatility help: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dirty="0"/>
              <a:t>Anchoring the yield curve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dirty="0"/>
              <a:t>Fostering security market development 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dirty="0"/>
              <a:t>Strengthen transmission along the yield curve to retail rates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Focus operations on Excess Reserves and Short-Term Market Interest Rates 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>
            <a:normAutofit/>
          </a:bodyPr>
          <a:lstStyle/>
          <a:p>
            <a:r>
              <a:rPr lang="en-US" sz="2800" b="1" dirty="0"/>
              <a:t>Interest Rate Corridors and Policy Rate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b="1" dirty="0"/>
              <a:t>Policy rate range - pure corridor systems</a:t>
            </a:r>
            <a:endParaRPr lang="en-US" dirty="0"/>
          </a:p>
          <a:p>
            <a:pPr lvl="1"/>
            <a:r>
              <a:rPr lang="en-US" dirty="0"/>
              <a:t>Full access standing facilities—hard ceiling/floor</a:t>
            </a:r>
          </a:p>
          <a:p>
            <a:r>
              <a:rPr lang="en-US" b="1" dirty="0"/>
              <a:t>Point policy rate systems </a:t>
            </a:r>
          </a:p>
          <a:p>
            <a:pPr lvl="2"/>
            <a:r>
              <a:rPr lang="en-US" b="1" dirty="0"/>
              <a:t>Target </a:t>
            </a:r>
            <a:r>
              <a:rPr lang="en-US" sz="1800" dirty="0"/>
              <a:t>(explicit or implicit), </a:t>
            </a:r>
            <a:r>
              <a:rPr lang="en-US" dirty="0"/>
              <a:t>not an instrument</a:t>
            </a:r>
          </a:p>
          <a:p>
            <a:pPr lvl="2"/>
            <a:r>
              <a:rPr lang="en-US" dirty="0"/>
              <a:t>C</a:t>
            </a:r>
            <a:r>
              <a:rPr lang="en-US" b="1" dirty="0"/>
              <a:t>ommitment </a:t>
            </a:r>
            <a:r>
              <a:rPr lang="en-US" dirty="0"/>
              <a:t>to steer interbank rates to the target</a:t>
            </a:r>
          </a:p>
          <a:p>
            <a:pPr lvl="1"/>
            <a:r>
              <a:rPr lang="en-US" dirty="0"/>
              <a:t>Mid-corridor systems</a:t>
            </a:r>
          </a:p>
          <a:p>
            <a:pPr lvl="2"/>
            <a:r>
              <a:rPr lang="en-US" dirty="0"/>
              <a:t>Flexible-rate fixed-quantity auctions</a:t>
            </a:r>
          </a:p>
          <a:p>
            <a:pPr lvl="2"/>
            <a:r>
              <a:rPr lang="en-US" dirty="0"/>
              <a:t>Fixed-at-policy-rate full allotment auctions</a:t>
            </a:r>
          </a:p>
          <a:p>
            <a:pPr lvl="1"/>
            <a:r>
              <a:rPr lang="en-US" dirty="0"/>
              <a:t>Floor systems </a:t>
            </a:r>
          </a:p>
          <a:p>
            <a:pPr lvl="2"/>
            <a:r>
              <a:rPr lang="en-US" dirty="0"/>
              <a:t>CB deposit facility rate the floor and policy rate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Width of the Corridor?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Narrow</a:t>
            </a:r>
          </a:p>
          <a:p>
            <a:pPr lvl="1"/>
            <a:r>
              <a:rPr lang="en-US" dirty="0"/>
              <a:t>Less volatility</a:t>
            </a:r>
          </a:p>
          <a:p>
            <a:pPr lvl="1"/>
            <a:r>
              <a:rPr lang="en-US" dirty="0"/>
              <a:t>Clearer signal</a:t>
            </a:r>
          </a:p>
          <a:p>
            <a:pPr lvl="1"/>
            <a:r>
              <a:rPr lang="en-US" dirty="0"/>
              <a:t>Easier to price securities</a:t>
            </a:r>
          </a:p>
          <a:p>
            <a:pPr lvl="1"/>
            <a:r>
              <a:rPr lang="en-US" dirty="0"/>
              <a:t>Less incentives for interbank trading</a:t>
            </a:r>
          </a:p>
          <a:p>
            <a:r>
              <a:rPr lang="en-US" dirty="0"/>
              <a:t>Too wide</a:t>
            </a:r>
          </a:p>
          <a:p>
            <a:pPr lvl="1"/>
            <a:r>
              <a:rPr lang="en-US" dirty="0"/>
              <a:t>Volatility</a:t>
            </a:r>
          </a:p>
          <a:p>
            <a:pPr lvl="1"/>
            <a:r>
              <a:rPr lang="en-US" dirty="0"/>
              <a:t>Unclear signal</a:t>
            </a:r>
          </a:p>
          <a:p>
            <a:pPr lvl="1"/>
            <a:r>
              <a:rPr lang="en-US" dirty="0"/>
              <a:t>Less trading – reserve hoarding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(guidance…)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/>
              <a:t>Board Paper</a:t>
            </a:r>
          </a:p>
          <a:p>
            <a:pPr lvl="1"/>
            <a:r>
              <a:rPr lang="en-US" dirty="0"/>
              <a:t>Evolving monetary policy frameworks in low income countries</a:t>
            </a:r>
          </a:p>
          <a:p>
            <a:r>
              <a:rPr lang="en-US" dirty="0"/>
              <a:t>Working Papers</a:t>
            </a:r>
          </a:p>
          <a:p>
            <a:pPr lvl="1"/>
            <a:r>
              <a:rPr lang="en-US" dirty="0"/>
              <a:t>The Journey to Inflation Targeting: Easier Said than Done </a:t>
            </a:r>
            <a:r>
              <a:rPr lang="en-US" i="1" dirty="0"/>
              <a:t>The Case for Transitional Arrangements along the Road</a:t>
            </a:r>
          </a:p>
          <a:p>
            <a:r>
              <a:rPr lang="en-US" dirty="0"/>
              <a:t>TA experience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Reserve averaging to Reduce Volatility</a:t>
            </a:r>
            <a:br>
              <a:rPr lang="en-US" sz="3600" dirty="0"/>
            </a:br>
            <a:r>
              <a:rPr lang="en-US" sz="2700" dirty="0"/>
              <a:t>(2–week, 1–month or longer?)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Inter-temporal arbitrage—encourage interbank trading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Less need for frequent OMO interventions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r>
              <a:rPr lang="en-US" b="1" dirty="0"/>
              <a:t>But</a:t>
            </a:r>
            <a:r>
              <a:rPr lang="en-US" dirty="0"/>
              <a:t>: Need to anchor expectations for the end-of-maintenance-period interest rate  </a:t>
            </a:r>
          </a:p>
          <a:p>
            <a:pPr lvl="1"/>
            <a:r>
              <a:rPr lang="en-US" dirty="0"/>
              <a:t>Fine-tuning OMOs on settlement day</a:t>
            </a:r>
          </a:p>
          <a:p>
            <a:pPr lvl="1"/>
            <a:r>
              <a:rPr lang="en-US" dirty="0"/>
              <a:t>Mid-week position of settlement day</a:t>
            </a:r>
          </a:p>
          <a:p>
            <a:pPr lvl="1"/>
            <a:r>
              <a:rPr lang="en-US" dirty="0"/>
              <a:t>MPC meetings at beginning of period</a:t>
            </a:r>
          </a:p>
          <a:p>
            <a:pPr lvl="1"/>
            <a:r>
              <a:rPr lang="en-US" dirty="0"/>
              <a:t>Align maturity of OMO instruments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4648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Keep it simple</a:t>
            </a:r>
          </a:p>
          <a:p>
            <a:r>
              <a:rPr lang="en-US" b="1" dirty="0"/>
              <a:t>Structural operations</a:t>
            </a:r>
          </a:p>
          <a:p>
            <a:pPr lvl="1"/>
            <a:r>
              <a:rPr lang="en-US" dirty="0"/>
              <a:t>To address structural shortages or excess liquidity</a:t>
            </a:r>
          </a:p>
          <a:p>
            <a:pPr lvl="1"/>
            <a:r>
              <a:rPr lang="en-US" dirty="0"/>
              <a:t>Infrequent. Longer-term CB or government securities</a:t>
            </a:r>
          </a:p>
          <a:p>
            <a:r>
              <a:rPr lang="en-US" dirty="0"/>
              <a:t>F</a:t>
            </a:r>
            <a:r>
              <a:rPr lang="en-US" b="1" dirty="0"/>
              <a:t>ine-tuning</a:t>
            </a:r>
          </a:p>
          <a:p>
            <a:pPr lvl="1"/>
            <a:r>
              <a:rPr lang="en-US" dirty="0"/>
              <a:t>Short term CB instruments</a:t>
            </a:r>
          </a:p>
          <a:p>
            <a:pPr lvl="2"/>
            <a:r>
              <a:rPr lang="en-US" dirty="0"/>
              <a:t>Repos, SWAPS</a:t>
            </a:r>
          </a:p>
          <a:p>
            <a:r>
              <a:rPr lang="en-US" b="1" dirty="0"/>
              <a:t>At policy rate, full allotment if liquidity forecasting is weak</a:t>
            </a:r>
          </a:p>
          <a:p>
            <a:pPr lvl="1"/>
            <a:r>
              <a:rPr lang="en-US" dirty="0"/>
              <a:t>Alternative to floor with more incentive for trading</a:t>
            </a:r>
          </a:p>
          <a:p>
            <a:pPr lvl="1"/>
            <a:r>
              <a:rPr lang="en-US" dirty="0"/>
              <a:t>Quantity- price-feedback from market ?</a:t>
            </a:r>
          </a:p>
          <a:p>
            <a:r>
              <a:rPr lang="en-US" b="1" dirty="0"/>
              <a:t>Variable rate, fixed quantity if liquidity forecasting is strong</a:t>
            </a:r>
          </a:p>
          <a:p>
            <a:pPr lvl="1"/>
            <a:r>
              <a:rPr lang="en-US" dirty="0"/>
              <a:t>Price feedback from market</a:t>
            </a:r>
          </a:p>
          <a:p>
            <a:pPr lvl="1"/>
            <a:r>
              <a:rPr lang="en-US" dirty="0"/>
              <a:t>Min/Max offering to signal commitment to trade at policy rate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057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11200" dirty="0"/>
              <a:t>Targeting both?</a:t>
            </a:r>
          </a:p>
          <a:p>
            <a:r>
              <a:rPr lang="en-US" sz="11200" dirty="0"/>
              <a:t>Feasible?</a:t>
            </a:r>
          </a:p>
          <a:p>
            <a:r>
              <a:rPr lang="en-US" sz="11200" dirty="0"/>
              <a:t>How?</a:t>
            </a:r>
          </a:p>
          <a:p>
            <a:r>
              <a:rPr lang="en-US" sz="11200" dirty="0"/>
              <a:t>Horizon and degree of target softness?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Money and Interest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EF1EDA-F512-4345-A9FA-71B23D71DB9F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Relevance of Monetary Targeting (MT)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Conventional monetary targeting</a:t>
            </a:r>
          </a:p>
          <a:p>
            <a:pPr lvl="1"/>
            <a:r>
              <a:rPr lang="en-US" dirty="0"/>
              <a:t>Broad monetary program (BMP)</a:t>
            </a:r>
          </a:p>
          <a:p>
            <a:pPr lvl="1"/>
            <a:r>
              <a:rPr lang="en-US" dirty="0"/>
              <a:t>Reserve money program (RMP)</a:t>
            </a:r>
          </a:p>
          <a:p>
            <a:r>
              <a:rPr lang="en-US" dirty="0"/>
              <a:t>MT remains relevant when CB faces severe constraints</a:t>
            </a:r>
          </a:p>
          <a:p>
            <a:pPr lvl="1"/>
            <a:r>
              <a:rPr lang="en-US" dirty="0"/>
              <a:t>Lack of clarity on objectives of monetary policy</a:t>
            </a:r>
          </a:p>
          <a:p>
            <a:pPr lvl="1"/>
            <a:r>
              <a:rPr lang="en-US" dirty="0"/>
              <a:t>No clear separation between fiscal &amp; monetary policy</a:t>
            </a:r>
          </a:p>
          <a:p>
            <a:pPr lvl="1"/>
            <a:r>
              <a:rPr lang="en-US" dirty="0"/>
              <a:t>High political pressures to keep interest rates low or exchange rate stable</a:t>
            </a:r>
          </a:p>
          <a:p>
            <a:pPr lvl="1"/>
            <a:r>
              <a:rPr lang="en-US" dirty="0"/>
              <a:t>Low level of financial intermediation</a:t>
            </a:r>
          </a:p>
          <a:p>
            <a:pPr lvl="1"/>
            <a:r>
              <a:rPr lang="en-US" dirty="0"/>
              <a:t>Limited analytical  &amp; statistical capacity at CB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Flexible Monetary Targeting and </a:t>
            </a:r>
            <a:br>
              <a:rPr lang="en-US" sz="2800" dirty="0"/>
            </a:br>
            <a:r>
              <a:rPr lang="en-US" sz="2800" dirty="0"/>
              <a:t>bridging short-and long-term liquidity management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/>
              <a:t>Reserve Money Program as Policy Guide</a:t>
            </a:r>
          </a:p>
          <a:p>
            <a:pPr lvl="1"/>
            <a:r>
              <a:rPr lang="en-US" dirty="0"/>
              <a:t>Longer-term operational target that constrain liquidity operations</a:t>
            </a:r>
          </a:p>
          <a:p>
            <a:pPr lvl="1"/>
            <a:r>
              <a:rPr lang="en-US" dirty="0"/>
              <a:t>Daily target: total reserves </a:t>
            </a:r>
            <a:r>
              <a:rPr lang="en-US" sz="2100" dirty="0"/>
              <a:t>(and interest rates) </a:t>
            </a:r>
            <a:endParaRPr lang="en-US" dirty="0"/>
          </a:p>
          <a:p>
            <a:pPr lvl="1"/>
            <a:r>
              <a:rPr lang="en-US" dirty="0"/>
              <a:t>Policy rate range/corridor</a:t>
            </a:r>
          </a:p>
          <a:p>
            <a:pPr lvl="2">
              <a:buFont typeface="Wingdings" pitchFamily="2" charset="2"/>
              <a:buChar char="v"/>
            </a:pPr>
            <a:r>
              <a:rPr lang="en-US" dirty="0"/>
              <a:t>What to do when rates are at the floor or ceiling?</a:t>
            </a:r>
          </a:p>
          <a:p>
            <a:pPr marL="1139825" lvl="3" indent="-225425">
              <a:buFont typeface="Wingdings" pitchFamily="2" charset="2"/>
              <a:buChar char="Ø"/>
            </a:pPr>
            <a:r>
              <a:rPr lang="en-US" dirty="0"/>
              <a:t>Adjust corridor? Or revise RM target and program assumptions?</a:t>
            </a:r>
          </a:p>
          <a:p>
            <a:endParaRPr lang="en-US" dirty="0"/>
          </a:p>
          <a:p>
            <a:r>
              <a:rPr lang="en-US" sz="3200" b="1" dirty="0"/>
              <a:t>Broad Money as Policy Guide</a:t>
            </a:r>
            <a:endParaRPr lang="en-US" b="1" dirty="0"/>
          </a:p>
          <a:p>
            <a:pPr lvl="1"/>
            <a:r>
              <a:rPr lang="en-US" dirty="0"/>
              <a:t>No reserve money target</a:t>
            </a:r>
          </a:p>
          <a:p>
            <a:pPr lvl="1"/>
            <a:r>
              <a:rPr lang="en-US" dirty="0"/>
              <a:t>Interest rate focused operations</a:t>
            </a:r>
          </a:p>
          <a:p>
            <a:pPr lvl="1"/>
            <a:r>
              <a:rPr lang="en-US" dirty="0"/>
              <a:t>Point policy rate</a:t>
            </a:r>
          </a:p>
          <a:p>
            <a:pPr lvl="2"/>
            <a:r>
              <a:rPr lang="en-US" dirty="0"/>
              <a:t>Mid-corridor</a:t>
            </a:r>
          </a:p>
          <a:p>
            <a:pPr lvl="2"/>
            <a:r>
              <a:rPr lang="en-US" dirty="0"/>
              <a:t>Floor or full allotment systems</a:t>
            </a:r>
          </a:p>
          <a:p>
            <a:pPr lvl="2">
              <a:buFont typeface="Wingdings" pitchFamily="2" charset="2"/>
              <a:buChar char="v"/>
            </a:pPr>
            <a:r>
              <a:rPr lang="en-US" dirty="0"/>
              <a:t>What to do when money growth differ from target?</a:t>
            </a:r>
          </a:p>
          <a:p>
            <a:pPr marL="1139825" lvl="3" indent="-225425">
              <a:buFont typeface="Wingdings" pitchFamily="2" charset="2"/>
              <a:buChar char="Ø"/>
            </a:pPr>
            <a:r>
              <a:rPr lang="en-US" dirty="0"/>
              <a:t>Adjust policy rate? Or revise broad money program assumptions?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572314"/>
                </a:solidFill>
                <a:latin typeface="ArialMT"/>
              </a:rPr>
              <a:t>Flexible Monetary Targeting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572314"/>
                </a:solidFill>
                <a:latin typeface="ArialMT"/>
              </a:rPr>
              <a:t>Quantities as Operating Target</a:t>
            </a:r>
          </a:p>
          <a:p>
            <a:pPr lvl="1"/>
            <a:r>
              <a:rPr lang="en-US" sz="2500" dirty="0">
                <a:solidFill>
                  <a:srgbClr val="000000"/>
                </a:solidFill>
                <a:latin typeface="ArialMT"/>
              </a:rPr>
              <a:t>Reducing volatility by:</a:t>
            </a:r>
          </a:p>
          <a:p>
            <a:pPr lvl="2"/>
            <a:r>
              <a:rPr lang="en-US" sz="2600" dirty="0">
                <a:solidFill>
                  <a:srgbClr val="000000"/>
                </a:solidFill>
                <a:latin typeface="ArialMT"/>
              </a:rPr>
              <a:t>Setting the reserve money targets over a </a:t>
            </a:r>
            <a:r>
              <a:rPr lang="en-US" sz="2900" dirty="0">
                <a:solidFill>
                  <a:srgbClr val="000000"/>
                </a:solidFill>
                <a:latin typeface="ArialMT"/>
              </a:rPr>
              <a:t>pre-specified (e.g., quarterly) period, on average terms, and possibly within a band</a:t>
            </a:r>
          </a:p>
          <a:p>
            <a:pPr lvl="2"/>
            <a:r>
              <a:rPr lang="en-US" sz="2600" dirty="0">
                <a:solidFill>
                  <a:srgbClr val="000000"/>
                </a:solidFill>
                <a:latin typeface="ArialMT"/>
              </a:rPr>
              <a:t>Deriving a path for total reserves that are consistent with the longer-term reserve money target</a:t>
            </a:r>
          </a:p>
          <a:p>
            <a:pPr lvl="3"/>
            <a:r>
              <a:rPr lang="en-US" sz="1900" dirty="0">
                <a:solidFill>
                  <a:srgbClr val="000000"/>
                </a:solidFill>
                <a:latin typeface="ArialMT"/>
              </a:rPr>
              <a:t>use it as the operating target.</a:t>
            </a:r>
          </a:p>
          <a:p>
            <a:pPr lvl="3"/>
            <a:r>
              <a:rPr lang="en-US" sz="1900" dirty="0">
                <a:solidFill>
                  <a:srgbClr val="000000"/>
                </a:solidFill>
                <a:latin typeface="ArialMT"/>
              </a:rPr>
              <a:t>Combine with corridor?</a:t>
            </a:r>
            <a:endParaRPr lang="en-US" sz="23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788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32648" cy="857250"/>
          </a:xfrm>
        </p:spPr>
        <p:txBody>
          <a:bodyPr>
            <a:noAutofit/>
          </a:bodyPr>
          <a:lstStyle/>
          <a:p>
            <a:r>
              <a:rPr lang="en-US" sz="2800" b="1" dirty="0"/>
              <a:t>Enhancing the Analytical Capacity and Toolkit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Start early—never ending endeavor</a:t>
            </a:r>
          </a:p>
          <a:p>
            <a:r>
              <a:rPr lang="en-US" dirty="0"/>
              <a:t>Invest in data</a:t>
            </a:r>
          </a:p>
          <a:p>
            <a:pPr lvl="1"/>
            <a:r>
              <a:rPr lang="en-US" dirty="0"/>
              <a:t>Work with, and advocate on behalf of, statistical office</a:t>
            </a:r>
          </a:p>
          <a:p>
            <a:r>
              <a:rPr lang="en-US" dirty="0"/>
              <a:t>Multiple tools</a:t>
            </a:r>
          </a:p>
          <a:p>
            <a:pPr lvl="1"/>
            <a:r>
              <a:rPr lang="en-US" dirty="0"/>
              <a:t>Near term forecasting</a:t>
            </a:r>
          </a:p>
          <a:p>
            <a:pPr lvl="1"/>
            <a:r>
              <a:rPr lang="en-US" dirty="0"/>
              <a:t>Medium term policy analysis models</a:t>
            </a:r>
          </a:p>
          <a:p>
            <a:pPr lvl="2"/>
            <a:r>
              <a:rPr lang="en-US" dirty="0"/>
              <a:t>Tailored to country circumstances</a:t>
            </a:r>
          </a:p>
          <a:p>
            <a:r>
              <a:rPr lang="en-US" dirty="0"/>
              <a:t>Multiple indicators</a:t>
            </a:r>
          </a:p>
          <a:p>
            <a:pPr lvl="1"/>
            <a:r>
              <a:rPr lang="en-US" dirty="0"/>
              <a:t>Forward looking information in monetary aggregates?</a:t>
            </a:r>
          </a:p>
          <a:p>
            <a:pPr lvl="1"/>
            <a:r>
              <a:rPr lang="en-US" dirty="0"/>
              <a:t>The exchange rate as a leading indicator?</a:t>
            </a:r>
          </a:p>
          <a:p>
            <a:r>
              <a:rPr lang="en-US" dirty="0"/>
              <a:t>Adapt and update as circumstances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99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6471666" cy="37147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Tailored</a:t>
            </a:r>
          </a:p>
          <a:p>
            <a:r>
              <a:rPr lang="en-US" dirty="0"/>
              <a:t>Transparency requires consistency</a:t>
            </a:r>
          </a:p>
          <a:p>
            <a:pPr lvl="1"/>
            <a:r>
              <a:rPr lang="en-US" dirty="0"/>
              <a:t>Do as you say, if not….</a:t>
            </a:r>
          </a:p>
          <a:p>
            <a:pPr lvl="1"/>
            <a:r>
              <a:rPr lang="en-US" dirty="0"/>
              <a:t>Don’t say before you are ready</a:t>
            </a:r>
          </a:p>
          <a:p>
            <a:r>
              <a:rPr lang="en-US" dirty="0"/>
              <a:t>Clear communication requires</a:t>
            </a:r>
          </a:p>
          <a:p>
            <a:pPr lvl="1"/>
            <a:r>
              <a:rPr lang="en-US" dirty="0"/>
              <a:t>Clarity on objective</a:t>
            </a:r>
          </a:p>
          <a:p>
            <a:pPr lvl="1"/>
            <a:r>
              <a:rPr lang="en-US" dirty="0"/>
              <a:t>Coherent framework</a:t>
            </a:r>
          </a:p>
          <a:p>
            <a:pPr lvl="1"/>
            <a:r>
              <a:rPr lang="en-US" dirty="0"/>
              <a:t>Analytical capacity to tell the 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335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announce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7769352" cy="4495800"/>
          </a:xfrm>
        </p:spPr>
        <p:txBody>
          <a:bodyPr>
            <a:normAutofit fontScale="85000" lnSpcReduction="20000"/>
          </a:bodyPr>
          <a:lstStyle/>
          <a:p>
            <a:pPr marL="61722" indent="0">
              <a:buNone/>
            </a:pPr>
            <a:r>
              <a:rPr lang="en-US" dirty="0"/>
              <a:t>Early announcement of reforms (incl. IT) can:</a:t>
            </a:r>
          </a:p>
          <a:p>
            <a:r>
              <a:rPr lang="en-US" dirty="0"/>
              <a:t>Build consensus and facilitate reforms</a:t>
            </a:r>
          </a:p>
          <a:p>
            <a:pPr lvl="1"/>
            <a:r>
              <a:rPr lang="en-US" dirty="0"/>
              <a:t>If followed up</a:t>
            </a:r>
          </a:p>
          <a:p>
            <a:r>
              <a:rPr lang="en-US" dirty="0"/>
              <a:t>Create resistance that makes complicates reforms</a:t>
            </a:r>
          </a:p>
          <a:p>
            <a:pPr lvl="1"/>
            <a:r>
              <a:rPr lang="en-US" dirty="0"/>
              <a:t>Do first and talk later? Or talk first and do later?</a:t>
            </a:r>
          </a:p>
          <a:p>
            <a:pPr marL="61722" indent="0">
              <a:buNone/>
            </a:pPr>
            <a:endParaRPr lang="en-US" dirty="0"/>
          </a:p>
          <a:p>
            <a:pPr marL="61722" indent="0">
              <a:buNone/>
            </a:pPr>
            <a:r>
              <a:rPr lang="en-US" dirty="0"/>
              <a:t>Early announcement of changes in framework can:</a:t>
            </a:r>
          </a:p>
          <a:p>
            <a:r>
              <a:rPr lang="en-US" dirty="0"/>
              <a:t>Enhance anchoring of expectations and improvements to transmission</a:t>
            </a:r>
          </a:p>
          <a:p>
            <a:pPr lvl="1"/>
            <a:r>
              <a:rPr lang="en-US" dirty="0"/>
              <a:t>If delivered on</a:t>
            </a:r>
          </a:p>
          <a:p>
            <a:r>
              <a:rPr lang="en-US" dirty="0"/>
              <a:t>If not: undermined credibility, unanchored expectations and weakened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887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 (Jump or not to Jump?)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6014466" cy="3886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Depends!! </a:t>
            </a:r>
          </a:p>
          <a:p>
            <a:pPr lvl="1"/>
            <a:r>
              <a:rPr lang="en-US" dirty="0"/>
              <a:t>Initial conditions, capacity and consensus (building Blocks !!!)</a:t>
            </a:r>
          </a:p>
          <a:p>
            <a:endParaRPr lang="en-US" dirty="0"/>
          </a:p>
          <a:p>
            <a:r>
              <a:rPr lang="en-US" dirty="0"/>
              <a:t>Intermediate transitional regimes</a:t>
            </a:r>
          </a:p>
          <a:p>
            <a:pPr lvl="1"/>
            <a:r>
              <a:rPr lang="en-US" dirty="0"/>
              <a:t>IT lite</a:t>
            </a:r>
          </a:p>
          <a:p>
            <a:pPr lvl="1"/>
            <a:r>
              <a:rPr lang="en-US" dirty="0"/>
              <a:t>Flexible money targeting</a:t>
            </a:r>
          </a:p>
          <a:p>
            <a:pPr lvl="2"/>
            <a:r>
              <a:rPr lang="en-US" dirty="0"/>
              <a:t>Money as intermediate target, interest rates as operating target, Inflation as objective</a:t>
            </a:r>
          </a:p>
          <a:p>
            <a:pPr lvl="1"/>
            <a:r>
              <a:rPr lang="en-US" dirty="0"/>
              <a:t>Two-pillar approaches-Enhanced Monetary Policy Analysis</a:t>
            </a:r>
          </a:p>
          <a:p>
            <a:pPr lvl="2"/>
            <a:r>
              <a:rPr lang="en-US" dirty="0"/>
              <a:t>Money as intermediate target/information variable</a:t>
            </a:r>
          </a:p>
          <a:p>
            <a:pPr lvl="2"/>
            <a:r>
              <a:rPr lang="en-US" dirty="0"/>
              <a:t>Policy analysis based on multiple approaches (money aggregates and policy models)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69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12320"/>
            <a:ext cx="6934200" cy="932688"/>
          </a:xfrm>
        </p:spPr>
        <p:txBody>
          <a:bodyPr>
            <a:normAutofit/>
          </a:bodyPr>
          <a:lstStyle/>
          <a:p>
            <a:r>
              <a:rPr lang="en-US" dirty="0"/>
              <a:t>Principles………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38C603-0E6C-450C-978B-B06CC503BC7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formal adoption of IT requires that:</a:t>
            </a:r>
          </a:p>
          <a:p>
            <a:pPr lvl="1"/>
            <a:endParaRPr lang="en-US" dirty="0"/>
          </a:p>
          <a:p>
            <a:r>
              <a:rPr lang="en-US" dirty="0"/>
              <a:t>CB has clear legal mandate and operational independence to pursue price stability as its primary medium-term objective</a:t>
            </a:r>
          </a:p>
          <a:p>
            <a:r>
              <a:rPr lang="en-US" dirty="0"/>
              <a:t>The CB announces its objective to formally adopt an IT regime</a:t>
            </a:r>
          </a:p>
          <a:p>
            <a:r>
              <a:rPr lang="en-US" dirty="0"/>
              <a:t>Decision making process is streamlined and responsibilities (within the bank) clarified</a:t>
            </a:r>
          </a:p>
          <a:p>
            <a:r>
              <a:rPr lang="en-US" dirty="0"/>
              <a:t>Forward-looking monetary policy strategy with clear and effective operational framework</a:t>
            </a:r>
          </a:p>
          <a:p>
            <a:r>
              <a:rPr lang="en-US" dirty="0"/>
              <a:t>Economic analysis and forecasting capabilities improved</a:t>
            </a:r>
          </a:p>
          <a:p>
            <a:r>
              <a:rPr lang="en-US" dirty="0"/>
              <a:t>Enhanced effectiveness of monetary operations and use of “policy rate”</a:t>
            </a:r>
          </a:p>
          <a:p>
            <a:r>
              <a:rPr lang="en-US" dirty="0"/>
              <a:t>Accountability and Transparency practices are strengthened</a:t>
            </a:r>
          </a:p>
          <a:p>
            <a:r>
              <a:rPr lang="en-US" dirty="0"/>
              <a:t>Clear and effective communication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0093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Transitional Frameworks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0" y="1747742"/>
          <a:ext cx="8891676" cy="4729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0" name="Document" r:id="rId4" imgW="5957132" imgH="1731356" progId="Word.Document.12">
                  <p:embed/>
                </p:oleObj>
              </mc:Choice>
              <mc:Fallback>
                <p:oleObj name="Document" r:id="rId4" imgW="5957132" imgH="1731356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47742"/>
                        <a:ext cx="8891676" cy="47292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4593432" y="5143500"/>
            <a:ext cx="1635919" cy="8001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en-US" sz="825" b="1" dirty="0">
                <a:latin typeface="Calibri" pitchFamily="34" charset="0"/>
                <a:cs typeface="Arial" pitchFamily="34" charset="0"/>
              </a:rPr>
              <a:t>Flexible exchange rate</a:t>
            </a:r>
          </a:p>
          <a:p>
            <a:pPr algn="ctr" fontAlgn="base">
              <a:spcBef>
                <a:spcPct val="0"/>
              </a:spcBef>
            </a:pPr>
            <a:r>
              <a:rPr lang="en-US" sz="750" dirty="0">
                <a:latin typeface="Calibri" pitchFamily="34" charset="0"/>
                <a:cs typeface="Arial" pitchFamily="34" charset="0"/>
              </a:rPr>
              <a:t>Intervention strategy aimed at supporting market functioning</a:t>
            </a: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515100" y="2971801"/>
            <a:ext cx="1257300" cy="8572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</a:pPr>
            <a:r>
              <a:rPr lang="en-US" sz="900" b="1" dirty="0">
                <a:latin typeface="Calibri" pitchFamily="34" charset="0"/>
                <a:cs typeface="Arial" pitchFamily="34" charset="0"/>
              </a:rPr>
              <a:t>Increase exchange rate flexibility</a:t>
            </a:r>
            <a:endParaRPr lang="en-US" sz="900" b="1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1771650" y="3028950"/>
            <a:ext cx="1771650" cy="10287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</a:pPr>
            <a:r>
              <a:rPr lang="en-US" sz="900" b="1" dirty="0">
                <a:latin typeface="Calibri" pitchFamily="34" charset="0"/>
                <a:cs typeface="Arial" pitchFamily="34" charset="0"/>
              </a:rPr>
              <a:t>Establish a coherent interest rate based operation framework  to enhance monetary policy transmission</a:t>
            </a:r>
            <a:endParaRPr lang="en-US" sz="900" b="1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077F-9088-490F-BFCB-CBAE8E89A63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3028950" y="1314451"/>
            <a:ext cx="1785938" cy="1085850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en-US" sz="825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Money guides</a:t>
            </a:r>
          </a:p>
          <a:p>
            <a:pPr algn="ctr" fontAlgn="base">
              <a:spcBef>
                <a:spcPct val="0"/>
              </a:spcBef>
            </a:pPr>
            <a:r>
              <a:rPr lang="en-US" sz="825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policy and</a:t>
            </a:r>
          </a:p>
          <a:p>
            <a:pPr algn="ctr" fontAlgn="base">
              <a:spcBef>
                <a:spcPct val="0"/>
              </a:spcBef>
              <a:spcAft>
                <a:spcPts val="750"/>
              </a:spcAft>
            </a:pPr>
            <a:r>
              <a:rPr lang="en-US" sz="825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operations</a:t>
            </a:r>
            <a:endParaRPr lang="en-US" sz="13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3907632" y="3829050"/>
            <a:ext cx="1635919" cy="8572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en-US" sz="825" b="1" dirty="0">
                <a:latin typeface="Calibri" pitchFamily="34" charset="0"/>
                <a:cs typeface="Arial" pitchFamily="34" charset="0"/>
              </a:rPr>
              <a:t>Combine Monetary and Economic Analysis </a:t>
            </a:r>
            <a:r>
              <a:rPr lang="en-US" sz="825" dirty="0">
                <a:latin typeface="Calibri" pitchFamily="34" charset="0"/>
                <a:cs typeface="Arial" pitchFamily="34" charset="0"/>
              </a:rPr>
              <a:t>I</a:t>
            </a:r>
            <a:r>
              <a:rPr lang="en-US" sz="750" dirty="0">
                <a:latin typeface="Calibri" pitchFamily="34" charset="0"/>
                <a:cs typeface="Arial" pitchFamily="34" charset="0"/>
              </a:rPr>
              <a:t>nflation forecast </a:t>
            </a:r>
          </a:p>
          <a:p>
            <a:pPr algn="ctr" fontAlgn="base">
              <a:spcBef>
                <a:spcPct val="0"/>
              </a:spcBef>
            </a:pPr>
            <a:r>
              <a:rPr lang="en-US" sz="750" dirty="0">
                <a:latin typeface="Calibri" pitchFamily="34" charset="0"/>
                <a:cs typeface="Arial" pitchFamily="34" charset="0"/>
              </a:rPr>
              <a:t>Cross checking role of monetary analysis</a:t>
            </a: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3314701" y="5143502"/>
            <a:ext cx="1635919" cy="800099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en-US" sz="825" b="1" dirty="0">
                <a:latin typeface="Calibri" pitchFamily="34" charset="0"/>
                <a:cs typeface="Arial" pitchFamily="34" charset="0"/>
              </a:rPr>
              <a:t>Interest rate based operating framework</a:t>
            </a:r>
          </a:p>
          <a:p>
            <a:pPr algn="ctr" fontAlgn="base">
              <a:spcBef>
                <a:spcPct val="0"/>
              </a:spcBef>
            </a:pPr>
            <a:r>
              <a:rPr lang="en-US" sz="750" dirty="0">
                <a:latin typeface="Calibri" pitchFamily="34" charset="0"/>
                <a:cs typeface="Arial" pitchFamily="34" charset="0"/>
              </a:rPr>
              <a:t>Operations align market rates with the policy rate</a:t>
            </a: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4400550" y="1314451"/>
            <a:ext cx="1785938" cy="1085850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en-US" sz="825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The exchange rate </a:t>
            </a:r>
            <a:endParaRPr lang="en-US" sz="825" b="1" dirty="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</a:pPr>
            <a:r>
              <a:rPr lang="en-US" sz="825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guides policy </a:t>
            </a:r>
          </a:p>
          <a:p>
            <a:pPr algn="ctr" fontAlgn="base">
              <a:spcBef>
                <a:spcPct val="0"/>
              </a:spcBef>
            </a:pPr>
            <a:r>
              <a:rPr lang="en-US" sz="825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and operations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657352" y="1485901"/>
            <a:ext cx="1200149" cy="4286250"/>
          </a:xfrm>
          <a:prstGeom prst="curvedRightArrow">
            <a:avLst>
              <a:gd name="adj1" fmla="val 51244"/>
              <a:gd name="adj2" fmla="val 14256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flipH="1">
            <a:off x="6629400" y="1428750"/>
            <a:ext cx="1243013" cy="4343400"/>
          </a:xfrm>
          <a:prstGeom prst="curvedRightArrow">
            <a:avLst>
              <a:gd name="adj1" fmla="val 48647"/>
              <a:gd name="adj2" fmla="val 14518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600452" y="2914650"/>
            <a:ext cx="2228849" cy="55399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en-US" sz="900" b="1" dirty="0">
                <a:latin typeface="Calibri" pitchFamily="34" charset="0"/>
                <a:cs typeface="Arial" pitchFamily="34" charset="0"/>
              </a:rPr>
              <a:t>Develop analytical tools</a:t>
            </a:r>
          </a:p>
          <a:p>
            <a:pPr algn="ctr" fontAlgn="base">
              <a:spcBef>
                <a:spcPct val="0"/>
              </a:spcBef>
            </a:pPr>
            <a:r>
              <a:rPr lang="en-US" sz="900" b="1" dirty="0">
                <a:latin typeface="Calibri" pitchFamily="34" charset="0"/>
                <a:cs typeface="Arial" pitchFamily="34" charset="0"/>
              </a:rPr>
              <a:t> for policy making</a:t>
            </a:r>
            <a:endParaRPr lang="en-US" sz="900" b="1" dirty="0">
              <a:latin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</a:pP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4457700" y="3371852"/>
            <a:ext cx="528638" cy="40004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 rot="10800000">
            <a:off x="3886201" y="2050257"/>
            <a:ext cx="1678781" cy="807244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3413522" y="1963341"/>
            <a:ext cx="2757488" cy="265509"/>
          </a:xfrm>
          <a:prstGeom prst="flowChartTerminator">
            <a:avLst/>
          </a:prstGeom>
          <a:solidFill>
            <a:srgbClr val="C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750"/>
              </a:spcAft>
            </a:pPr>
            <a:r>
              <a:rPr lang="en-US" sz="825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Multiple and sometimes inconsistent objectives</a:t>
            </a:r>
            <a:endParaRPr lang="en-US" sz="825" b="1" i="1" dirty="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4171951" y="4661298"/>
            <a:ext cx="1178719" cy="596503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750"/>
              </a:spcAft>
            </a:pPr>
            <a:r>
              <a:rPr lang="en-US" sz="825" b="1" i="1" dirty="0">
                <a:latin typeface="Calibri" pitchFamily="34" charset="0"/>
                <a:cs typeface="Arial" pitchFamily="34" charset="0"/>
              </a:rPr>
              <a:t>Single objective Price Stability</a:t>
            </a:r>
            <a:endParaRPr lang="en-US" sz="825" b="1" i="1" dirty="0">
              <a:latin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71900" y="971550"/>
            <a:ext cx="22288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 Stylized Reform Agenda</a:t>
            </a:r>
          </a:p>
        </p:txBody>
      </p:sp>
    </p:spTree>
    <p:extLst>
      <p:ext uri="{BB962C8B-B14F-4D97-AF65-F5344CB8AC3E}">
        <p14:creationId xmlns:p14="http://schemas.microsoft.com/office/powerpoint/2010/main" val="19365347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THANKS………….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EF1EDA-F512-4345-A9FA-71B23D71DB9F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58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</p:spPr>
        <p:txBody>
          <a:bodyPr>
            <a:normAutofit/>
          </a:bodyPr>
          <a:lstStyle/>
          <a:p>
            <a:r>
              <a:rPr lang="en-US" sz="3100" dirty="0"/>
              <a:t>Realities</a:t>
            </a:r>
            <a:r>
              <a:rPr lang="en-US" sz="2400" dirty="0"/>
              <a:t>: Multiple objectives and incoherent frameworks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EF1EDA-F512-4345-A9FA-71B23D71DB9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Unclear role of exchange rate</a:t>
            </a:r>
          </a:p>
          <a:p>
            <a:r>
              <a:rPr lang="en-US" sz="2800" dirty="0"/>
              <a:t>Weak/shallow markets (financial system and interbank) and monetary policy transmission</a:t>
            </a:r>
          </a:p>
          <a:p>
            <a:r>
              <a:rPr lang="en-US" sz="2800" dirty="0"/>
              <a:t>Operational issues, instruments, collateral</a:t>
            </a:r>
          </a:p>
          <a:p>
            <a:r>
              <a:rPr lang="en-US" sz="2800" dirty="0"/>
              <a:t>Inconsistent operations</a:t>
            </a:r>
          </a:p>
          <a:p>
            <a:r>
              <a:rPr lang="en-US" sz="2800" dirty="0"/>
              <a:t>Fiscal dominance (direct or indirect)</a:t>
            </a:r>
          </a:p>
          <a:p>
            <a:r>
              <a:rPr lang="en-US" sz="2800" dirty="0"/>
              <a:t>Political control of interest rates/exchange rate </a:t>
            </a:r>
          </a:p>
          <a:p>
            <a:r>
              <a:rPr lang="en-US" sz="2800" dirty="0"/>
              <a:t>Serious liquidity forecasting challenges and opaque liquidity management</a:t>
            </a:r>
          </a:p>
          <a:p>
            <a:r>
              <a:rPr lang="en-US" sz="2800" dirty="0"/>
              <a:t>Weak analytical and operational capacity—lack of (quality) data</a:t>
            </a:r>
          </a:p>
          <a:p>
            <a:r>
              <a:rPr lang="en-US" sz="2800" dirty="0"/>
              <a:t>Ineffective and incoherent communications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12296"/>
            <a:ext cx="7296150" cy="65450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latin typeface="Adobe Gothic"/>
              </a:rPr>
              <a:t>Principles of Effective Monetary Policy Frameworks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1200150" y="2800350"/>
            <a:ext cx="2343150" cy="18288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II, III, &amp; IV</a:t>
            </a:r>
          </a:p>
          <a:p>
            <a:pPr algn="ctr">
              <a:lnSpc>
                <a:spcPct val="80000"/>
              </a:lnSpc>
            </a:pPr>
            <a:endParaRPr lang="en-US" sz="90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Primacy of price stability</a:t>
            </a:r>
          </a:p>
          <a:p>
            <a:pPr algn="ctr">
              <a:lnSpc>
                <a:spcPct val="80000"/>
              </a:lnSpc>
            </a:pPr>
            <a:endParaRPr lang="en-US" sz="90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Numerical inflation objective</a:t>
            </a:r>
          </a:p>
          <a:p>
            <a:pPr algn="ctr"/>
            <a:endParaRPr lang="en-US" sz="90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Other objectives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000250" y="1943100"/>
            <a:ext cx="4972050" cy="51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6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</a:t>
            </a:r>
          </a:p>
          <a:p>
            <a:pPr algn="ctr">
              <a:lnSpc>
                <a:spcPct val="80000"/>
              </a:lnSpc>
            </a:pPr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Clear mandate, operational independence &amp; accountability</a:t>
            </a:r>
          </a:p>
        </p:txBody>
      </p:sp>
      <p:sp>
        <p:nvSpPr>
          <p:cNvPr id="7" name="Oval 6"/>
          <p:cNvSpPr/>
          <p:nvPr/>
        </p:nvSpPr>
        <p:spPr>
          <a:xfrm>
            <a:off x="5772150" y="2743200"/>
            <a:ext cx="2171700" cy="1828800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</a:t>
            </a:r>
          </a:p>
          <a:p>
            <a:pPr algn="ctr"/>
            <a:endParaRPr lang="en-US" sz="75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Operational framework and operational target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57400" y="5029200"/>
            <a:ext cx="5086350" cy="5715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VII</a:t>
            </a:r>
          </a:p>
          <a:p>
            <a:pPr algn="ctr"/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Effective communications</a:t>
            </a:r>
            <a:endParaRPr lang="en-US" sz="135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57450" y="2457450"/>
            <a:ext cx="0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572250" y="2457450"/>
            <a:ext cx="0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457700" y="2457450"/>
            <a:ext cx="0" cy="4000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que 17"/>
          <p:cNvSpPr/>
          <p:nvPr/>
        </p:nvSpPr>
        <p:spPr>
          <a:xfrm>
            <a:off x="3600450" y="2857500"/>
            <a:ext cx="2114550" cy="1657350"/>
          </a:xfrm>
          <a:prstGeom prst="plaqu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 </a:t>
            </a:r>
          </a:p>
          <a:p>
            <a:pPr algn="ctr"/>
            <a:endParaRPr lang="en-US" sz="75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en-US" sz="135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Forward looking strategy that maps objectives to operations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57500" y="4572000"/>
            <a:ext cx="628650" cy="4572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115050" y="4514850"/>
            <a:ext cx="514350" cy="51435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0"/>
          </p:cNvCxnSpPr>
          <p:nvPr/>
        </p:nvCxnSpPr>
        <p:spPr>
          <a:xfrm flipH="1" flipV="1">
            <a:off x="4572000" y="4486275"/>
            <a:ext cx="28575" cy="542925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4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72250" y="5657850"/>
            <a:ext cx="1428750" cy="342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15C3D00-8E6F-47BC-ADAF-897F033E858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76400" y="456907"/>
            <a:ext cx="6057900" cy="571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>
                <a:latin typeface="Adobe Gothic"/>
              </a:rPr>
              <a:t>Mandate, Independence &amp; Accountability (I)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943100" y="1943100"/>
            <a:ext cx="5943600" cy="40576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950" dirty="0">
                <a:latin typeface="Adobe Gothic"/>
              </a:rPr>
              <a:t>CBs should have a clear mandate + operational independence to pursue this mandate</a:t>
            </a:r>
          </a:p>
          <a:p>
            <a:pPr lvl="1">
              <a:lnSpc>
                <a:spcPct val="120000"/>
              </a:lnSpc>
            </a:pPr>
            <a:r>
              <a:rPr lang="en-US" sz="1650" dirty="0">
                <a:latin typeface="Adobe Gothic"/>
              </a:rPr>
              <a:t>Given independence and mandate, CBs should be accountable</a:t>
            </a:r>
          </a:p>
          <a:p>
            <a:pPr>
              <a:lnSpc>
                <a:spcPct val="120000"/>
              </a:lnSpc>
            </a:pPr>
            <a:r>
              <a:rPr lang="en-US" sz="1950" dirty="0">
                <a:latin typeface="Adobe Gothic"/>
              </a:rPr>
              <a:t>Political commitment is critical for long term success </a:t>
            </a:r>
          </a:p>
          <a:p>
            <a:pPr>
              <a:lnSpc>
                <a:spcPct val="120000"/>
              </a:lnSpc>
            </a:pPr>
            <a:r>
              <a:rPr lang="en-US" sz="1950" dirty="0">
                <a:latin typeface="Adobe Gothic"/>
              </a:rPr>
              <a:t>Independence sometimes hampered by fiscal dominance and political pressure to keep rates too low or exchange rate fixed/stable</a:t>
            </a:r>
          </a:p>
          <a:p>
            <a:pPr>
              <a:lnSpc>
                <a:spcPct val="120000"/>
              </a:lnSpc>
            </a:pPr>
            <a:r>
              <a:rPr lang="en-US" sz="1950" dirty="0">
                <a:latin typeface="Adobe Gothic"/>
              </a:rPr>
              <a:t>Financial independence – balance sheet</a:t>
            </a:r>
          </a:p>
        </p:txBody>
      </p:sp>
    </p:spTree>
    <p:extLst>
      <p:ext uri="{BB962C8B-B14F-4D97-AF65-F5344CB8AC3E}">
        <p14:creationId xmlns:p14="http://schemas.microsoft.com/office/powerpoint/2010/main" val="2422394631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07721" y="347276"/>
            <a:ext cx="5772150" cy="742950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dobe Gothic"/>
              </a:rPr>
              <a:t>Price Stability as Primary Objective (II)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885950" y="2057400"/>
            <a:ext cx="6000750" cy="35433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>
                <a:latin typeface="Adobe Gothic"/>
              </a:rPr>
              <a:t>Price stability should be the primary and overriding objective of monetary policy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latin typeface="Adobe Gothic"/>
              </a:rPr>
              <a:t>Multiple, potentially inconsistent, objectives with no clear hierarchy leads to confused frameworks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Output, employment, exchange rate, interest rates and credit growth objectives often given importance along with price stability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Which objective will prevail if they come in conflict?</a:t>
            </a:r>
          </a:p>
          <a:p>
            <a:pPr lvl="1">
              <a:lnSpc>
                <a:spcPct val="120000"/>
              </a:lnSpc>
            </a:pPr>
            <a:r>
              <a:rPr lang="en-US" sz="1500" dirty="0">
                <a:latin typeface="Adobe Gothic"/>
              </a:rPr>
              <a:t>Which objective will the CB be held accountable for?</a:t>
            </a:r>
          </a:p>
          <a:p>
            <a:pPr lvl="8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15488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281565" y="2057400"/>
            <a:ext cx="6490835" cy="38290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1800" dirty="0">
                <a:latin typeface="Adobe Gothic"/>
              </a:rPr>
              <a:t>A numerical medium-term inflation objective operationalizes the price stability mandate</a:t>
            </a:r>
          </a:p>
          <a:p>
            <a:pPr lvl="1">
              <a:lnSpc>
                <a:spcPct val="130000"/>
              </a:lnSpc>
            </a:pPr>
            <a:endParaRPr lang="en-US" sz="1500" dirty="0">
              <a:latin typeface="Adobe Gothic"/>
            </a:endParaRPr>
          </a:p>
          <a:p>
            <a:pPr>
              <a:lnSpc>
                <a:spcPct val="130000"/>
              </a:lnSpc>
            </a:pPr>
            <a:r>
              <a:rPr lang="en-US" sz="1800" dirty="0">
                <a:latin typeface="Adobe Gothic"/>
              </a:rPr>
              <a:t>Establishing an inflation objective should be a priority:</a:t>
            </a:r>
          </a:p>
          <a:p>
            <a:pPr lvl="1">
              <a:lnSpc>
                <a:spcPct val="130000"/>
              </a:lnSpc>
            </a:pPr>
            <a:r>
              <a:rPr lang="en-US" sz="1500" dirty="0">
                <a:latin typeface="Adobe Gothic"/>
              </a:rPr>
              <a:t>Explicit commitment early on may help…</a:t>
            </a:r>
          </a:p>
          <a:p>
            <a:pPr lvl="1">
              <a:lnSpc>
                <a:spcPct val="130000"/>
              </a:lnSpc>
            </a:pPr>
            <a:r>
              <a:rPr lang="en-US" sz="1500" dirty="0">
                <a:latin typeface="Adobe Gothic"/>
              </a:rPr>
              <a:t>may wish to strengthen capacity before committing 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143001" y="252800"/>
            <a:ext cx="7162799" cy="914400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dobe Gothic"/>
              </a:rPr>
              <a:t>Adopting a Medium-Term Inflation Objective (III)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3FD632F-4366-4616-97E7-F4C805B5D1C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73771"/>
      </p:ext>
    </p:extLst>
  </p:cSld>
  <p:clrMapOvr>
    <a:masterClrMapping/>
  </p:clrMapOvr>
  <p:transition advClick="0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2855</Words>
  <Application>Microsoft Office PowerPoint</Application>
  <PresentationFormat>On-screen Show (4:3)</PresentationFormat>
  <Paragraphs>580</Paragraphs>
  <Slides>42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Adobe Gothic</vt:lpstr>
      <vt:lpstr>ArialMT</vt:lpstr>
      <vt:lpstr>SimSun</vt:lpstr>
      <vt:lpstr>Tw Cen MT</vt:lpstr>
      <vt:lpstr>Arial</vt:lpstr>
      <vt:lpstr>Calibri</vt:lpstr>
      <vt:lpstr>Segoe UI</vt:lpstr>
      <vt:lpstr>Times New Roman</vt:lpstr>
      <vt:lpstr>Wingdings</vt:lpstr>
      <vt:lpstr>Wingdings 2</vt:lpstr>
      <vt:lpstr>Median</vt:lpstr>
      <vt:lpstr>Document</vt:lpstr>
      <vt:lpstr> From Monetary Targeting to Inflation Targeting </vt:lpstr>
      <vt:lpstr>Context</vt:lpstr>
      <vt:lpstr>Context (guidance…)</vt:lpstr>
      <vt:lpstr>Principles………</vt:lpstr>
      <vt:lpstr>Realities: Multiple objectives and incoherent frameworks</vt:lpstr>
      <vt:lpstr>Principles of Effective Monetary Policy Frameworks</vt:lpstr>
      <vt:lpstr>Mandate, Independence &amp; Accountability (I)</vt:lpstr>
      <vt:lpstr>Price Stability as Primary Objective (II)</vt:lpstr>
      <vt:lpstr>Adopting a Medium-Term Inflation Objective (III)</vt:lpstr>
      <vt:lpstr>Other Objectives: Output and Financial Stability (IV)</vt:lpstr>
      <vt:lpstr>The Operational Framework (V)</vt:lpstr>
      <vt:lpstr>Policy Formulation and Strategy (VI)</vt:lpstr>
      <vt:lpstr>Communications (VII)</vt:lpstr>
      <vt:lpstr>The challenge</vt:lpstr>
      <vt:lpstr>Two-Pillar Framework</vt:lpstr>
      <vt:lpstr>Building blocks: General considerations</vt:lpstr>
      <vt:lpstr>Building Blocks for Effective Monetary Policy </vt:lpstr>
      <vt:lpstr>Policy Regimes</vt:lpstr>
      <vt:lpstr>Background</vt:lpstr>
      <vt:lpstr>A multi-dimensional process</vt:lpstr>
      <vt:lpstr>Choosing a monetary framework</vt:lpstr>
      <vt:lpstr>Monetary Versus Inflation Targeting</vt:lpstr>
      <vt:lpstr>Monetary Versus Inflation Targeting 2 In practice</vt:lpstr>
      <vt:lpstr>The Question (and solution) </vt:lpstr>
      <vt:lpstr>Regimes and Targets, cont.</vt:lpstr>
      <vt:lpstr>The solution</vt:lpstr>
      <vt:lpstr>Short-term Liquidity Management</vt:lpstr>
      <vt:lpstr>Interest Rate Corridors and Policy Rate Systems</vt:lpstr>
      <vt:lpstr>Width of the Corridor?</vt:lpstr>
      <vt:lpstr>Reserve averaging to Reduce Volatility (2–week, 1–month or longer?)</vt:lpstr>
      <vt:lpstr>Instruments</vt:lpstr>
      <vt:lpstr>Money and Interest Rates</vt:lpstr>
      <vt:lpstr>Relevance of Monetary Targeting (MT)</vt:lpstr>
      <vt:lpstr>Flexible Monetary Targeting and  bridging short-and long-term liquidity management</vt:lpstr>
      <vt:lpstr>Flexible Monetary Targeting</vt:lpstr>
      <vt:lpstr>Enhancing the Analytical Capacity and Toolkit</vt:lpstr>
      <vt:lpstr>Communications</vt:lpstr>
      <vt:lpstr>To announce or not?</vt:lpstr>
      <vt:lpstr>Pace (Jump or not to Jump?)</vt:lpstr>
      <vt:lpstr>Transitional Frameworks</vt:lpstr>
      <vt:lpstr>PowerPoint Presentation</vt:lpstr>
      <vt:lpstr>PowerPoint Presentation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Blocks for Moving Towards Inflation Targeting  Arto Kovanen Monetary and Capital Markets Department International Monetary Fund</dc:title>
  <dc:creator>Naseer, Abdul</dc:creator>
  <cp:lastModifiedBy>Kamarova, Tahmina</cp:lastModifiedBy>
  <cp:revision>1666</cp:revision>
  <dcterms:created xsi:type="dcterms:W3CDTF">2012-06-20T20:48:08Z</dcterms:created>
  <dcterms:modified xsi:type="dcterms:W3CDTF">2017-04-14T10:13:20Z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-766061701</vt:i4>
  </property>
  <property fmtid="{D5CDD505-2E9C-101B-9397-08002B2CF9AE}" pid="3" name="_NewReviewCycle">
    <vt:lpwstr/>
  </property>
  <property fmtid="{D5CDD505-2E9C-101B-9397-08002B2CF9AE}" pid="4" name="_EmailSubject">
    <vt:lpwstr>Презентация МВФ</vt:lpwstr>
  </property>
  <property fmtid="{D5CDD505-2E9C-101B-9397-08002B2CF9AE}" pid="5" name="_AuthorEmail">
    <vt:lpwstr>TKamarova@imf.org</vt:lpwstr>
  </property>
  <property fmtid="{D5CDD505-2E9C-101B-9397-08002B2CF9AE}" pid="6" name="_AuthorEmailDisplayName">
    <vt:lpwstr>Kamarova, Tahmina</vt:lpwstr>
  </property>
</Properties>
</file>